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
  </p:notesMasterIdLst>
  <p:sldIdLst>
    <p:sldId id="256" r:id="rId2"/>
    <p:sldId id="258" r:id="rId3"/>
    <p:sldId id="261" r:id="rId4"/>
    <p:sldId id="260" r:id="rId5"/>
    <p:sldId id="262" r:id="rId6"/>
  </p:sldIdLst>
  <p:sldSz cx="6858000" cy="9144000" type="screen4x3"/>
  <p:notesSz cx="6799263" cy="9929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8111" autoAdjust="0"/>
  </p:normalViewPr>
  <p:slideViewPr>
    <p:cSldViewPr>
      <p:cViewPr>
        <p:scale>
          <a:sx n="140" d="100"/>
          <a:sy n="140" d="100"/>
        </p:scale>
        <p:origin x="-2682" y="1674"/>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1275" y="0"/>
            <a:ext cx="2946400" cy="496888"/>
          </a:xfrm>
          <a:prstGeom prst="rect">
            <a:avLst/>
          </a:prstGeom>
        </p:spPr>
        <p:txBody>
          <a:bodyPr vert="horz" lIns="91440" tIns="45720" rIns="91440" bIns="45720" rtlCol="0"/>
          <a:lstStyle>
            <a:lvl1pPr algn="r">
              <a:defRPr sz="1200"/>
            </a:lvl1pPr>
          </a:lstStyle>
          <a:p>
            <a:fld id="{404CC6FA-1413-48A6-894A-6BCC93F032CE}" type="datetimeFigureOut">
              <a:rPr lang="it-IT" smtClean="0"/>
              <a:t>27/09/2019</a:t>
            </a:fld>
            <a:endParaRPr lang="it-IT"/>
          </a:p>
        </p:txBody>
      </p:sp>
      <p:sp>
        <p:nvSpPr>
          <p:cNvPr id="4" name="Segnaposto immagine diapositiva 3"/>
          <p:cNvSpPr>
            <a:spLocks noGrp="1" noRot="1" noChangeAspect="1"/>
          </p:cNvSpPr>
          <p:nvPr>
            <p:ph type="sldImg" idx="2"/>
          </p:nvPr>
        </p:nvSpPr>
        <p:spPr>
          <a:xfrm>
            <a:off x="2003425" y="744538"/>
            <a:ext cx="2792413" cy="37242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16463"/>
            <a:ext cx="5440363" cy="4468812"/>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31338"/>
            <a:ext cx="2946400" cy="4968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1275" y="9431338"/>
            <a:ext cx="2946400" cy="496887"/>
          </a:xfrm>
          <a:prstGeom prst="rect">
            <a:avLst/>
          </a:prstGeom>
        </p:spPr>
        <p:txBody>
          <a:bodyPr vert="horz" lIns="91440" tIns="45720" rIns="91440" bIns="45720" rtlCol="0" anchor="b"/>
          <a:lstStyle>
            <a:lvl1pPr algn="r">
              <a:defRPr sz="1200"/>
            </a:lvl1pPr>
          </a:lstStyle>
          <a:p>
            <a:fld id="{B2D6F047-1AD4-4D0F-94A3-07D0C90BA977}" type="slidenum">
              <a:rPr lang="it-IT" smtClean="0"/>
              <a:t>‹N›</a:t>
            </a:fld>
            <a:endParaRPr lang="it-IT"/>
          </a:p>
        </p:txBody>
      </p:sp>
    </p:spTree>
    <p:extLst>
      <p:ext uri="{BB962C8B-B14F-4D97-AF65-F5344CB8AC3E}">
        <p14:creationId xmlns:p14="http://schemas.microsoft.com/office/powerpoint/2010/main" val="2465390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8940801"/>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6743700" y="4064"/>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6858000" cy="3352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09728" y="8522209"/>
            <a:ext cx="6624828" cy="412751"/>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028700" y="3759200"/>
            <a:ext cx="4800600" cy="23368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07EF1959-219B-45AA-92AD-D3118582EC14}" type="datetime1">
              <a:rPr lang="it-IT" smtClean="0"/>
              <a:t>27/09/2019</a:t>
            </a:fld>
            <a:endParaRPr lang="it-IT"/>
          </a:p>
        </p:txBody>
      </p:sp>
      <p:sp>
        <p:nvSpPr>
          <p:cNvPr id="17" name="Segnaposto piè di pagina 16"/>
          <p:cNvSpPr>
            <a:spLocks noGrp="1"/>
          </p:cNvSpPr>
          <p:nvPr>
            <p:ph type="ftr" sz="quarter" idx="11"/>
          </p:nvPr>
        </p:nvSpPr>
        <p:spPr/>
        <p:txBody>
          <a:bodyPr/>
          <a:lstStyle/>
          <a:p>
            <a:endParaRPr lang="it-IT"/>
          </a:p>
        </p:txBody>
      </p:sp>
      <p:sp>
        <p:nvSpPr>
          <p:cNvPr id="7" name="Connettore 1 6"/>
          <p:cNvSpPr>
            <a:spLocks noChangeShapeType="1"/>
          </p:cNvSpPr>
          <p:nvPr/>
        </p:nvSpPr>
        <p:spPr bwMode="auto">
          <a:xfrm>
            <a:off x="116586" y="3226816"/>
            <a:ext cx="6624828"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14300" y="203201"/>
            <a:ext cx="6624828" cy="8729472"/>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3200400" y="2820416"/>
            <a:ext cx="457200" cy="8128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3271266" y="2946401"/>
            <a:ext cx="315468" cy="560832"/>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3257550" y="2932602"/>
            <a:ext cx="342900" cy="588433"/>
          </a:xfrm>
        </p:spPr>
        <p:txBody>
          <a:bodyPr/>
          <a:lstStyle>
            <a:lvl1pPr>
              <a:defRPr>
                <a:solidFill>
                  <a:schemeClr val="accent3">
                    <a:shade val="75000"/>
                  </a:schemeClr>
                </a:solidFill>
              </a:defRPr>
            </a:lvl1pPr>
          </a:lstStyle>
          <a:p>
            <a:fld id="{E4FD657D-3DD9-4B43-8C62-6B8B1DCD1F98}" type="slidenum">
              <a:rPr lang="it-IT" smtClean="0"/>
              <a:t>‹N›</a:t>
            </a:fld>
            <a:endParaRPr lang="it-IT"/>
          </a:p>
        </p:txBody>
      </p:sp>
      <p:sp>
        <p:nvSpPr>
          <p:cNvPr id="8" name="Titolo 7"/>
          <p:cNvSpPr>
            <a:spLocks noGrp="1"/>
          </p:cNvSpPr>
          <p:nvPr>
            <p:ph type="ctrTitle"/>
          </p:nvPr>
        </p:nvSpPr>
        <p:spPr>
          <a:xfrm>
            <a:off x="514350" y="508000"/>
            <a:ext cx="5829300" cy="23368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61122663-811E-4343-8D2A-F54A2EF24247}" type="datetime1">
              <a:rPr lang="it-IT" smtClean="0"/>
              <a:t>27/09/2019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4FD657D-3DD9-4B43-8C62-6B8B1DCD1F98}" type="slidenum">
              <a:rPr lang="it-IT" smtClean="0"/>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8940801"/>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5257800" y="0"/>
            <a:ext cx="16002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6858000" cy="20726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09728" y="8522209"/>
            <a:ext cx="6624828" cy="412751"/>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14300" y="207265"/>
            <a:ext cx="6624828" cy="8729472"/>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1194817" y="4370832"/>
            <a:ext cx="8327136"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5129784" y="3901017"/>
            <a:ext cx="457200" cy="8128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5200650" y="4027001"/>
            <a:ext cx="315468" cy="560832"/>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5186934" y="4013203"/>
            <a:ext cx="342900" cy="588433"/>
          </a:xfrm>
        </p:spPr>
        <p:txBody>
          <a:bodyPr/>
          <a:lstStyle/>
          <a:p>
            <a:fld id="{E4FD657D-3DD9-4B43-8C62-6B8B1DCD1F98}" type="slidenum">
              <a:rPr lang="it-IT" smtClean="0"/>
              <a:t>‹N›</a:t>
            </a:fld>
            <a:endParaRPr lang="it-IT"/>
          </a:p>
        </p:txBody>
      </p:sp>
      <p:sp>
        <p:nvSpPr>
          <p:cNvPr id="3" name="Segnaposto testo verticale 2"/>
          <p:cNvSpPr>
            <a:spLocks noGrp="1"/>
          </p:cNvSpPr>
          <p:nvPr>
            <p:ph type="body" orient="vert" idx="1"/>
          </p:nvPr>
        </p:nvSpPr>
        <p:spPr>
          <a:xfrm>
            <a:off x="228600" y="406401"/>
            <a:ext cx="4914900" cy="7761821"/>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46DB0ECD-93B6-4D60-A79B-A3840429C108}" type="datetime1">
              <a:rPr lang="it-IT" smtClean="0"/>
              <a:t>27/09/2019</a:t>
            </a:fld>
            <a:endParaRPr lang="it-IT"/>
          </a:p>
        </p:txBody>
      </p:sp>
      <p:sp>
        <p:nvSpPr>
          <p:cNvPr id="5" name="Segnaposto piè di pagina 4"/>
          <p:cNvSpPr>
            <a:spLocks noGrp="1"/>
          </p:cNvSpPr>
          <p:nvPr>
            <p:ph type="ftr" sz="quarter" idx="11"/>
          </p:nvPr>
        </p:nvSpPr>
        <p:spPr/>
        <p:txBody>
          <a:bodyPr/>
          <a:lstStyle/>
          <a:p>
            <a:endParaRPr lang="it-IT"/>
          </a:p>
        </p:txBody>
      </p:sp>
      <p:sp>
        <p:nvSpPr>
          <p:cNvPr id="2" name="Titolo verticale 1"/>
          <p:cNvSpPr>
            <a:spLocks noGrp="1"/>
          </p:cNvSpPr>
          <p:nvPr>
            <p:ph type="title" orient="vert"/>
          </p:nvPr>
        </p:nvSpPr>
        <p:spPr>
          <a:xfrm>
            <a:off x="5543550" y="406403"/>
            <a:ext cx="1085850" cy="7802033"/>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CA8DE397-35AC-4693-B384-E9D57ADF5828}" type="datetime1">
              <a:rPr lang="it-IT" smtClean="0"/>
              <a:t>27/09/2019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a:xfrm>
            <a:off x="3271266" y="1368498"/>
            <a:ext cx="342900" cy="588433"/>
          </a:xfrm>
        </p:spPr>
        <p:txBody>
          <a:bodyPr/>
          <a:lstStyle/>
          <a:p>
            <a:fld id="{E4FD657D-3DD9-4B43-8C62-6B8B1DCD1F98}" type="slidenum">
              <a:rPr lang="it-IT" smtClean="0"/>
              <a:t>‹N›</a:t>
            </a:fld>
            <a:endParaRPr lang="it-IT"/>
          </a:p>
        </p:txBody>
      </p:sp>
      <p:sp>
        <p:nvSpPr>
          <p:cNvPr id="8" name="Segnaposto contenuto 7"/>
          <p:cNvSpPr>
            <a:spLocks noGrp="1"/>
          </p:cNvSpPr>
          <p:nvPr>
            <p:ph sz="quarter" idx="1"/>
          </p:nvPr>
        </p:nvSpPr>
        <p:spPr>
          <a:xfrm>
            <a:off x="226314" y="2036064"/>
            <a:ext cx="6377940" cy="6096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8940801"/>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6743700" y="2540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14300" y="3048000"/>
            <a:ext cx="6624828" cy="406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16586" y="189803"/>
            <a:ext cx="6624828" cy="2852928"/>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026321" y="3657602"/>
            <a:ext cx="4860131" cy="2230967"/>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09728" y="8522209"/>
            <a:ext cx="6624828" cy="412751"/>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14300" y="203201"/>
            <a:ext cx="6624828" cy="8729472"/>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it-IT"/>
          </a:p>
        </p:txBody>
      </p:sp>
      <p:sp>
        <p:nvSpPr>
          <p:cNvPr id="4" name="Segnaposto data 3"/>
          <p:cNvSpPr>
            <a:spLocks noGrp="1"/>
          </p:cNvSpPr>
          <p:nvPr>
            <p:ph type="dt" sz="half" idx="10"/>
          </p:nvPr>
        </p:nvSpPr>
        <p:spPr/>
        <p:txBody>
          <a:bodyPr/>
          <a:lstStyle/>
          <a:p>
            <a:fld id="{034927FD-B468-4D3A-8827-16D066A9F1AF}" type="datetime1">
              <a:rPr lang="it-IT" smtClean="0"/>
              <a:t>27/09/2019</a:t>
            </a:fld>
            <a:endParaRPr lang="it-IT"/>
          </a:p>
        </p:txBody>
      </p:sp>
      <p:sp>
        <p:nvSpPr>
          <p:cNvPr id="8" name="Connettore 1 7"/>
          <p:cNvSpPr>
            <a:spLocks noChangeShapeType="1"/>
          </p:cNvSpPr>
          <p:nvPr/>
        </p:nvSpPr>
        <p:spPr bwMode="auto">
          <a:xfrm>
            <a:off x="114300" y="3251200"/>
            <a:ext cx="6624828"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3200400" y="2820416"/>
            <a:ext cx="457200" cy="8128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3271266" y="2946401"/>
            <a:ext cx="315468" cy="560832"/>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3257550" y="2932602"/>
            <a:ext cx="342900" cy="588433"/>
          </a:xfrm>
        </p:spPr>
        <p:txBody>
          <a:bodyPr/>
          <a:lstStyle>
            <a:lvl1pPr>
              <a:defRPr>
                <a:solidFill>
                  <a:schemeClr val="accent3">
                    <a:shade val="75000"/>
                  </a:schemeClr>
                </a:solidFill>
              </a:defRPr>
            </a:lvl1pPr>
          </a:lstStyle>
          <a:p>
            <a:fld id="{E4FD657D-3DD9-4B43-8C62-6B8B1DCD1F98}" type="slidenum">
              <a:rPr lang="it-IT" smtClean="0"/>
              <a:t>‹N›</a:t>
            </a:fld>
            <a:endParaRPr lang="it-IT"/>
          </a:p>
        </p:txBody>
      </p:sp>
      <p:sp>
        <p:nvSpPr>
          <p:cNvPr id="2" name="Titolo 1"/>
          <p:cNvSpPr>
            <a:spLocks noGrp="1"/>
          </p:cNvSpPr>
          <p:nvPr>
            <p:ph type="title"/>
          </p:nvPr>
        </p:nvSpPr>
        <p:spPr>
          <a:xfrm>
            <a:off x="541735" y="711201"/>
            <a:ext cx="5829300" cy="2032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226314" y="304800"/>
            <a:ext cx="6400800" cy="1011936"/>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4343400" y="8546593"/>
            <a:ext cx="2283714" cy="487680"/>
          </a:xfrm>
        </p:spPr>
        <p:txBody>
          <a:bodyPr/>
          <a:lstStyle/>
          <a:p>
            <a:fld id="{BAD098F0-1938-4FB8-ADEC-D9BC24EA1136}" type="datetime1">
              <a:rPr lang="it-IT" smtClean="0"/>
              <a:t>27/09/2019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4FD657D-3DD9-4B43-8C62-6B8B1DCD1F98}" type="slidenum">
              <a:rPr lang="it-IT" smtClean="0"/>
              <a:t>‹N›</a:t>
            </a:fld>
            <a:endParaRPr lang="it-IT"/>
          </a:p>
        </p:txBody>
      </p:sp>
      <p:sp>
        <p:nvSpPr>
          <p:cNvPr id="8" name="Connettore 1 7"/>
          <p:cNvSpPr>
            <a:spLocks noChangeShapeType="1"/>
          </p:cNvSpPr>
          <p:nvPr/>
        </p:nvSpPr>
        <p:spPr bwMode="auto">
          <a:xfrm flipV="1">
            <a:off x="3422312" y="2100871"/>
            <a:ext cx="6691" cy="6426076"/>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226314" y="1828800"/>
            <a:ext cx="3028950" cy="6242304"/>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3600450" y="1828800"/>
            <a:ext cx="3028950" cy="6242304"/>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3429000" y="2933700"/>
            <a:ext cx="0" cy="5583936"/>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6858000" cy="1930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8940801"/>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674370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14300" y="1828800"/>
            <a:ext cx="6624828" cy="12192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09442" y="8522208"/>
            <a:ext cx="6624828" cy="414528"/>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226316" y="2032000"/>
            <a:ext cx="3030141" cy="977299"/>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3593500" y="2032001"/>
            <a:ext cx="3031331" cy="97536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D901368E-45FB-4D1D-990D-4377DC10A411}" type="datetime1">
              <a:rPr lang="it-IT" smtClean="0"/>
              <a:t>27/09/2019</a:t>
            </a:fld>
            <a:endParaRPr lang="it-IT"/>
          </a:p>
        </p:txBody>
      </p:sp>
      <p:sp>
        <p:nvSpPr>
          <p:cNvPr id="8" name="Segnaposto piè di pagina 7"/>
          <p:cNvSpPr>
            <a:spLocks noGrp="1"/>
          </p:cNvSpPr>
          <p:nvPr>
            <p:ph type="ftr" sz="quarter" idx="11"/>
          </p:nvPr>
        </p:nvSpPr>
        <p:spPr>
          <a:xfrm>
            <a:off x="228600" y="8546593"/>
            <a:ext cx="2686050" cy="487680"/>
          </a:xfrm>
        </p:spPr>
        <p:txBody>
          <a:bodyPr/>
          <a:lstStyle/>
          <a:p>
            <a:endParaRPr lang="it-IT"/>
          </a:p>
        </p:txBody>
      </p:sp>
      <p:sp>
        <p:nvSpPr>
          <p:cNvPr id="15" name="Connettore 1 14"/>
          <p:cNvSpPr>
            <a:spLocks noChangeShapeType="1"/>
          </p:cNvSpPr>
          <p:nvPr/>
        </p:nvSpPr>
        <p:spPr bwMode="auto">
          <a:xfrm>
            <a:off x="114300" y="1706880"/>
            <a:ext cx="6624828"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14300" y="207265"/>
            <a:ext cx="6624828" cy="8729472"/>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226314" y="3295179"/>
            <a:ext cx="3031236" cy="5091205"/>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3600450" y="3295177"/>
            <a:ext cx="3028950" cy="5096256"/>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3200400" y="1274715"/>
            <a:ext cx="457200" cy="8128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3271266" y="1400699"/>
            <a:ext cx="315468" cy="560832"/>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3257550" y="1389890"/>
            <a:ext cx="342900" cy="588433"/>
          </a:xfrm>
        </p:spPr>
        <p:txBody>
          <a:bodyPr/>
          <a:lstStyle>
            <a:lvl1pPr algn="ctr">
              <a:defRPr/>
            </a:lvl1pPr>
          </a:lstStyle>
          <a:p>
            <a:fld id="{E4FD657D-3DD9-4B43-8C62-6B8B1DCD1F98}" type="slidenum">
              <a:rPr lang="it-IT" smtClean="0"/>
              <a:t>‹N›</a:t>
            </a:fld>
            <a:endParaRPr lang="it-IT"/>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3EA57764-C44A-486F-9675-C867697578E2}" type="datetime1">
              <a:rPr lang="it-IT" smtClean="0"/>
              <a:t>27/09/2019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a:xfrm>
            <a:off x="3257550" y="1381362"/>
            <a:ext cx="342900" cy="588433"/>
          </a:xfrm>
        </p:spPr>
        <p:txBody>
          <a:bodyPr/>
          <a:lstStyle/>
          <a:p>
            <a:fld id="{E4FD657D-3DD9-4B43-8C62-6B8B1DCD1F98}"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8940801"/>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6858000" cy="20726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674370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09728" y="8522209"/>
            <a:ext cx="6624828" cy="412751"/>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14300" y="211328"/>
            <a:ext cx="6624828" cy="8729472"/>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C9506573-7499-48E1-9B75-9ED8712462B7}" type="datetime1">
              <a:rPr lang="it-IT" smtClean="0"/>
              <a:t>27/09/2019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3200400" y="8432800"/>
            <a:ext cx="457200" cy="588432"/>
          </a:xfrm>
        </p:spPr>
        <p:txBody>
          <a:bodyPr/>
          <a:lstStyle>
            <a:lvl1pPr>
              <a:defRPr>
                <a:solidFill>
                  <a:srgbClr val="FFFFFF"/>
                </a:solidFill>
              </a:defRPr>
            </a:lvl1pPr>
          </a:lstStyle>
          <a:p>
            <a:fld id="{E4FD657D-3DD9-4B43-8C62-6B8B1DCD1F98}"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14300" y="203200"/>
            <a:ext cx="6624828" cy="4064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8940801"/>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674370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6858000" cy="15849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14300" y="812800"/>
            <a:ext cx="2057400" cy="78232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285750" y="1219200"/>
            <a:ext cx="1771650" cy="13208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285750" y="2641602"/>
            <a:ext cx="1771650" cy="5526617"/>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114300" y="203201"/>
            <a:ext cx="6624828" cy="8729472"/>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14300" y="711200"/>
            <a:ext cx="6624828"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2343150" y="914400"/>
            <a:ext cx="4229100" cy="7213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971550" y="304800"/>
            <a:ext cx="457200" cy="8128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042416" y="430784"/>
            <a:ext cx="315468" cy="560832"/>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028700" y="416986"/>
            <a:ext cx="342900" cy="588433"/>
          </a:xfrm>
        </p:spPr>
        <p:txBody>
          <a:bodyPr/>
          <a:lstStyle>
            <a:lvl1pPr>
              <a:defRPr>
                <a:solidFill>
                  <a:schemeClr val="accent3">
                    <a:shade val="75000"/>
                  </a:schemeClr>
                </a:solidFill>
              </a:defRPr>
            </a:lvl1pPr>
          </a:lstStyle>
          <a:p>
            <a:fld id="{E4FD657D-3DD9-4B43-8C62-6B8B1DCD1F98}" type="slidenum">
              <a:rPr lang="it-IT" smtClean="0"/>
              <a:t>‹N›</a:t>
            </a:fld>
            <a:endParaRPr lang="it-IT"/>
          </a:p>
        </p:txBody>
      </p:sp>
      <p:sp>
        <p:nvSpPr>
          <p:cNvPr id="21" name="Rettangolo 20"/>
          <p:cNvSpPr>
            <a:spLocks noChangeArrowheads="1"/>
          </p:cNvSpPr>
          <p:nvPr/>
        </p:nvSpPr>
        <p:spPr bwMode="auto">
          <a:xfrm>
            <a:off x="112014" y="8517848"/>
            <a:ext cx="6624828" cy="412751"/>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06515FB6-2434-47DA-870B-FDFD6E936650}" type="datetime1">
              <a:rPr lang="it-IT" smtClean="0"/>
              <a:t>27/09/2019</a:t>
            </a:fld>
            <a:endParaRPr lang="it-IT"/>
          </a:p>
        </p:txBody>
      </p:sp>
      <p:sp>
        <p:nvSpPr>
          <p:cNvPr id="6" name="Segnaposto piè di pagina 5"/>
          <p:cNvSpPr>
            <a:spLocks noGrp="1"/>
          </p:cNvSpPr>
          <p:nvPr>
            <p:ph type="ftr" sz="quarter" idx="11"/>
          </p:nvPr>
        </p:nvSpPr>
        <p:spPr>
          <a:xfrm>
            <a:off x="226314" y="8547798"/>
            <a:ext cx="2537460" cy="487680"/>
          </a:xfrm>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14300" y="711200"/>
            <a:ext cx="6624828"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8940801"/>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674370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14300" y="203200"/>
            <a:ext cx="6624828" cy="40233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14300" y="812800"/>
            <a:ext cx="2057400" cy="78232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14300" y="207265"/>
            <a:ext cx="6624828" cy="8729472"/>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971550" y="304800"/>
            <a:ext cx="457200" cy="8128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042416" y="430784"/>
            <a:ext cx="315468" cy="560832"/>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028700" y="416986"/>
            <a:ext cx="342900" cy="588433"/>
          </a:xfrm>
        </p:spPr>
        <p:txBody>
          <a:bodyPr/>
          <a:lstStyle/>
          <a:p>
            <a:fld id="{E4FD657D-3DD9-4B43-8C62-6B8B1DCD1F98}" type="slidenum">
              <a:rPr lang="it-IT" smtClean="0"/>
              <a:t>‹N›</a:t>
            </a:fld>
            <a:endParaRPr lang="it-IT"/>
          </a:p>
        </p:txBody>
      </p:sp>
      <p:sp>
        <p:nvSpPr>
          <p:cNvPr id="2" name="Titolo 1"/>
          <p:cNvSpPr>
            <a:spLocks noGrp="1"/>
          </p:cNvSpPr>
          <p:nvPr>
            <p:ph type="title"/>
          </p:nvPr>
        </p:nvSpPr>
        <p:spPr>
          <a:xfrm>
            <a:off x="2250281" y="6705601"/>
            <a:ext cx="4400550" cy="16256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2250281" y="812800"/>
            <a:ext cx="4400550" cy="56896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285750" y="1320801"/>
            <a:ext cx="1828800" cy="70104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12014" y="8517848"/>
            <a:ext cx="6624828" cy="412751"/>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4341114" y="8539980"/>
            <a:ext cx="2283714" cy="487680"/>
          </a:xfrm>
        </p:spPr>
        <p:txBody>
          <a:bodyPr/>
          <a:lstStyle/>
          <a:p>
            <a:fld id="{59635399-E205-45BE-9367-61459388DC28}" type="datetime1">
              <a:rPr lang="it-IT" smtClean="0"/>
              <a:t>27/09/2019</a:t>
            </a:fld>
            <a:endParaRPr lang="it-IT"/>
          </a:p>
        </p:txBody>
      </p:sp>
      <p:sp>
        <p:nvSpPr>
          <p:cNvPr id="6" name="Segnaposto piè di pagina 5"/>
          <p:cNvSpPr>
            <a:spLocks noGrp="1"/>
          </p:cNvSpPr>
          <p:nvPr>
            <p:ph type="ftr" sz="quarter" idx="11"/>
          </p:nvPr>
        </p:nvSpPr>
        <p:spPr>
          <a:xfrm>
            <a:off x="226314" y="8547798"/>
            <a:ext cx="2688336" cy="487680"/>
          </a:xfrm>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8940801"/>
            <a:ext cx="6858000" cy="2032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1"/>
            <a:ext cx="6858000" cy="185782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6743700" y="0"/>
            <a:ext cx="114300" cy="9144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12014" y="8517848"/>
            <a:ext cx="6624828" cy="412751"/>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4343400" y="8539980"/>
            <a:ext cx="2283714" cy="487680"/>
          </a:xfrm>
          <a:prstGeom prst="rect">
            <a:avLst/>
          </a:prstGeom>
        </p:spPr>
        <p:txBody>
          <a:bodyPr vert="horz"/>
          <a:lstStyle>
            <a:lvl1pPr algn="r" eaLnBrk="1" latinLnBrk="0" hangingPunct="1">
              <a:defRPr kumimoji="0" sz="1400">
                <a:solidFill>
                  <a:srgbClr val="FFFFFF"/>
                </a:solidFill>
              </a:defRPr>
            </a:lvl1pPr>
          </a:lstStyle>
          <a:p>
            <a:fld id="{4D5CC7DD-2F5D-46DE-882A-71BC75F960FA}" type="datetime1">
              <a:rPr lang="it-IT" smtClean="0"/>
              <a:t>27/09/2019</a:t>
            </a:fld>
            <a:endParaRPr lang="it-IT"/>
          </a:p>
        </p:txBody>
      </p:sp>
      <p:sp>
        <p:nvSpPr>
          <p:cNvPr id="3" name="Segnaposto piè di pagina 2"/>
          <p:cNvSpPr>
            <a:spLocks noGrp="1"/>
          </p:cNvSpPr>
          <p:nvPr>
            <p:ph type="ftr" sz="quarter" idx="3"/>
          </p:nvPr>
        </p:nvSpPr>
        <p:spPr>
          <a:xfrm>
            <a:off x="228600" y="8547798"/>
            <a:ext cx="2686050" cy="487680"/>
          </a:xfrm>
          <a:prstGeom prst="rect">
            <a:avLst/>
          </a:prstGeom>
        </p:spPr>
        <p:txBody>
          <a:bodyPr vert="horz"/>
          <a:lstStyle>
            <a:lvl1pPr algn="l" eaLnBrk="1" latinLnBrk="0" hangingPunct="1">
              <a:defRPr kumimoji="0" sz="1200">
                <a:solidFill>
                  <a:srgbClr val="FFFFFF"/>
                </a:solidFill>
              </a:defRPr>
            </a:lvl1pPr>
          </a:lstStyle>
          <a:p>
            <a:endParaRPr lang="it-IT"/>
          </a:p>
        </p:txBody>
      </p:sp>
      <p:sp>
        <p:nvSpPr>
          <p:cNvPr id="8" name="Rettangolo 7"/>
          <p:cNvSpPr>
            <a:spLocks noChangeArrowheads="1"/>
          </p:cNvSpPr>
          <p:nvPr/>
        </p:nvSpPr>
        <p:spPr bwMode="auto">
          <a:xfrm>
            <a:off x="114300" y="207265"/>
            <a:ext cx="6624828" cy="8729472"/>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14300" y="1702324"/>
            <a:ext cx="6624828"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3200400" y="1274715"/>
            <a:ext cx="457200" cy="8128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3271266" y="1400699"/>
            <a:ext cx="315468" cy="560832"/>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3257550" y="1386901"/>
            <a:ext cx="342900" cy="588433"/>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4FD657D-3DD9-4B43-8C62-6B8B1DCD1F98}" type="slidenum">
              <a:rPr lang="it-IT" smtClean="0"/>
              <a:t>‹N›</a:t>
            </a:fld>
            <a:endParaRPr lang="it-IT"/>
          </a:p>
        </p:txBody>
      </p:sp>
      <p:sp>
        <p:nvSpPr>
          <p:cNvPr id="22" name="Segnaposto titolo 21"/>
          <p:cNvSpPr>
            <a:spLocks noGrp="1"/>
          </p:cNvSpPr>
          <p:nvPr>
            <p:ph type="title"/>
          </p:nvPr>
        </p:nvSpPr>
        <p:spPr>
          <a:xfrm>
            <a:off x="226314" y="304800"/>
            <a:ext cx="6400800" cy="1011936"/>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226314" y="2032000"/>
            <a:ext cx="6400800" cy="6132576"/>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hyperlink" Target="http://www.fondazionecarigo.it/" TargetMode="Externa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olo 1"/>
          <p:cNvSpPr txBox="1">
            <a:spLocks/>
          </p:cNvSpPr>
          <p:nvPr/>
        </p:nvSpPr>
        <p:spPr>
          <a:xfrm>
            <a:off x="437401" y="3995936"/>
            <a:ext cx="6023999" cy="1729008"/>
          </a:xfrm>
          <a:prstGeom prst="rect">
            <a:avLst/>
          </a:prstGeom>
        </p:spPr>
        <p:txBody>
          <a:bodyPr vert="horz" anchor="b">
            <a:noAutofit/>
          </a:bodyPr>
          <a:lstStyle>
            <a:lvl1pPr algn="ctr" rtl="0" eaLnBrk="1" latinLnBrk="0" hangingPunct="1">
              <a:spcBef>
                <a:spcPct val="0"/>
              </a:spcBef>
              <a:buNone/>
              <a:defRPr kumimoji="0" sz="4200" kern="1200">
                <a:solidFill>
                  <a:schemeClr val="accent1"/>
                </a:solidFill>
                <a:latin typeface="+mj-lt"/>
                <a:ea typeface="+mj-ea"/>
                <a:cs typeface="+mj-cs"/>
              </a:defRPr>
            </a:lvl1pPr>
          </a:lstStyle>
          <a:p>
            <a:r>
              <a:rPr lang="it-IT" sz="2800" dirty="0" smtClean="0"/>
              <a:t>WHAT’S UP 4.0</a:t>
            </a:r>
          </a:p>
          <a:p>
            <a:r>
              <a:rPr lang="it-IT" sz="2800" dirty="0"/>
              <a:t>alias </a:t>
            </a:r>
            <a:r>
              <a:rPr lang="it-IT" sz="2800" dirty="0" smtClean="0"/>
              <a:t>“</a:t>
            </a:r>
            <a:r>
              <a:rPr lang="it-IT" sz="2800" dirty="0" err="1"/>
              <a:t>What’s</a:t>
            </a:r>
            <a:r>
              <a:rPr lang="it-IT" sz="2800" dirty="0"/>
              <a:t> </a:t>
            </a:r>
            <a:r>
              <a:rPr lang="it-IT" sz="2800" dirty="0" smtClean="0"/>
              <a:t>up </a:t>
            </a:r>
            <a:r>
              <a:rPr lang="it-IT" sz="2800" dirty="0" err="1"/>
              <a:t>contamination</a:t>
            </a:r>
            <a:r>
              <a:rPr lang="it-IT" sz="2800" dirty="0" smtClean="0"/>
              <a:t>“</a:t>
            </a:r>
            <a:endParaRPr lang="it-IT" sz="2800" dirty="0"/>
          </a:p>
          <a:p>
            <a:r>
              <a:rPr lang="it-IT" sz="2800" dirty="0" err="1" smtClean="0"/>
              <a:t>a.s.</a:t>
            </a:r>
            <a:r>
              <a:rPr lang="it-IT" sz="2800" dirty="0" smtClean="0"/>
              <a:t> 2019-2020</a:t>
            </a:r>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25633" y="395536"/>
            <a:ext cx="3717032" cy="2109633"/>
          </a:xfrm>
          <a:prstGeom prst="rect">
            <a:avLst/>
          </a:prstGeom>
        </p:spPr>
      </p:pic>
    </p:spTree>
    <p:extLst>
      <p:ext uri="{BB962C8B-B14F-4D97-AF65-F5344CB8AC3E}">
        <p14:creationId xmlns:p14="http://schemas.microsoft.com/office/powerpoint/2010/main" val="3911201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8640" y="1043608"/>
            <a:ext cx="1701282" cy="504056"/>
          </a:xfrm>
        </p:spPr>
        <p:txBody>
          <a:bodyPr/>
          <a:lstStyle/>
          <a:p>
            <a:r>
              <a:rPr lang="it-IT" sz="1200" dirty="0" smtClean="0"/>
              <a:t/>
            </a:r>
            <a:br>
              <a:rPr lang="it-IT" sz="1200" dirty="0" smtClean="0"/>
            </a:br>
            <a:r>
              <a:rPr lang="it-IT" sz="1200" dirty="0"/>
              <a:t/>
            </a:r>
            <a:br>
              <a:rPr lang="it-IT" sz="1200" dirty="0"/>
            </a:br>
            <a:r>
              <a:rPr lang="it-IT" sz="1200" dirty="0" smtClean="0"/>
              <a:t/>
            </a:r>
            <a:br>
              <a:rPr lang="it-IT" sz="1200" dirty="0" smtClean="0"/>
            </a:br>
            <a:r>
              <a:rPr lang="it-IT" sz="1200" dirty="0" smtClean="0"/>
              <a:t/>
            </a:r>
            <a:br>
              <a:rPr lang="it-IT" sz="1200" dirty="0" smtClean="0"/>
            </a:br>
            <a:r>
              <a:rPr lang="it-IT" sz="1200" dirty="0"/>
              <a:t/>
            </a:r>
            <a:br>
              <a:rPr lang="it-IT" sz="1200" dirty="0"/>
            </a:br>
            <a:r>
              <a:rPr lang="it-IT" sz="1200" dirty="0" smtClean="0"/>
              <a:t/>
            </a:r>
            <a:br>
              <a:rPr lang="it-IT" sz="1200" dirty="0" smtClean="0"/>
            </a:br>
            <a:endParaRPr lang="it-IT" sz="1200" dirty="0"/>
          </a:p>
        </p:txBody>
      </p:sp>
      <p:sp>
        <p:nvSpPr>
          <p:cNvPr id="4" name="Segnaposto contenuto 3"/>
          <p:cNvSpPr>
            <a:spLocks noGrp="1"/>
          </p:cNvSpPr>
          <p:nvPr>
            <p:ph sz="quarter" idx="1"/>
          </p:nvPr>
        </p:nvSpPr>
        <p:spPr>
          <a:xfrm>
            <a:off x="2204864" y="827584"/>
            <a:ext cx="4464496" cy="7848872"/>
          </a:xfrm>
        </p:spPr>
        <p:txBody>
          <a:bodyPr>
            <a:noAutofit/>
          </a:bodyPr>
          <a:lstStyle/>
          <a:p>
            <a:pPr marL="0" indent="0" algn="just">
              <a:buNone/>
            </a:pPr>
            <a:endParaRPr lang="it-IT" sz="950" dirty="0" smtClean="0"/>
          </a:p>
          <a:p>
            <a:pPr marL="0" indent="0" algn="just">
              <a:buNone/>
            </a:pPr>
            <a:r>
              <a:rPr lang="it-IT" sz="950" dirty="0" smtClean="0"/>
              <a:t>Il </a:t>
            </a:r>
            <a:r>
              <a:rPr lang="it-IT" sz="950" dirty="0"/>
              <a:t>progetto </a:t>
            </a:r>
            <a:r>
              <a:rPr lang="it-IT" sz="950" b="1" dirty="0" smtClean="0"/>
              <a:t>WHAT’S UP 4.0 a</a:t>
            </a:r>
            <a:r>
              <a:rPr lang="it-IT" sz="950" b="1" dirty="0"/>
              <a:t>lias “</a:t>
            </a:r>
            <a:r>
              <a:rPr lang="it-IT" sz="950" b="1" dirty="0" err="1"/>
              <a:t>What’s</a:t>
            </a:r>
            <a:r>
              <a:rPr lang="it-IT" sz="950" b="1" dirty="0"/>
              <a:t> up </a:t>
            </a:r>
            <a:r>
              <a:rPr lang="it-IT" sz="950" b="1" dirty="0" err="1"/>
              <a:t>contamination</a:t>
            </a:r>
            <a:r>
              <a:rPr lang="it-IT" sz="950" b="1" dirty="0"/>
              <a:t>“ </a:t>
            </a:r>
            <a:r>
              <a:rPr lang="it-IT" sz="950" dirty="0" smtClean="0"/>
              <a:t>integra </a:t>
            </a:r>
            <a:r>
              <a:rPr lang="it-IT" sz="950" dirty="0"/>
              <a:t>il </a:t>
            </a:r>
            <a:r>
              <a:rPr lang="it-IT" sz="950" dirty="0" smtClean="0"/>
              <a:t>Sistema </a:t>
            </a:r>
            <a:r>
              <a:rPr lang="it-IT" sz="950" dirty="0"/>
              <a:t>“Crescere </a:t>
            </a:r>
            <a:r>
              <a:rPr lang="it-IT" sz="950" dirty="0" smtClean="0"/>
              <a:t>Insieme con </a:t>
            </a:r>
            <a:r>
              <a:rPr lang="it-IT" sz="950" dirty="0" err="1"/>
              <a:t>W</a:t>
            </a:r>
            <a:r>
              <a:rPr lang="it-IT" sz="950" dirty="0" err="1" smtClean="0"/>
              <a:t>hat’s</a:t>
            </a:r>
            <a:r>
              <a:rPr lang="it-IT" sz="950" dirty="0" smtClean="0"/>
              <a:t> </a:t>
            </a:r>
            <a:r>
              <a:rPr lang="it-IT" sz="950" dirty="0"/>
              <a:t>up“ </a:t>
            </a:r>
            <a:r>
              <a:rPr lang="it-IT" sz="950" dirty="0" smtClean="0"/>
              <a:t>con ha </a:t>
            </a:r>
            <a:r>
              <a:rPr lang="it-IT" sz="950" dirty="0"/>
              <a:t>la finalità </a:t>
            </a:r>
            <a:r>
              <a:rPr lang="it-IT" sz="950" dirty="0" smtClean="0"/>
              <a:t>di “</a:t>
            </a:r>
            <a:r>
              <a:rPr lang="it-IT" sz="950" dirty="0"/>
              <a:t>promuovere la salute e il benessere della popolazione studentesca” per mezzo di interventi realizzati da insegnanti, operatori sociali e studenti. </a:t>
            </a:r>
          </a:p>
          <a:p>
            <a:pPr marL="0" indent="0" algn="just">
              <a:buNone/>
            </a:pPr>
            <a:endParaRPr lang="it-IT" sz="500" dirty="0" smtClean="0"/>
          </a:p>
          <a:p>
            <a:pPr marL="0" indent="0" algn="just">
              <a:buNone/>
            </a:pPr>
            <a:r>
              <a:rPr lang="it-IT" sz="950" dirty="0" smtClean="0"/>
              <a:t>Gli </a:t>
            </a:r>
            <a:r>
              <a:rPr lang="it-IT" sz="950" dirty="0"/>
              <a:t>obiettivi del progetto sono: </a:t>
            </a:r>
            <a:endParaRPr lang="it-IT" sz="950" dirty="0" smtClean="0"/>
          </a:p>
          <a:p>
            <a:pPr algn="just"/>
            <a:r>
              <a:rPr lang="it-IT" sz="950" dirty="0" smtClean="0"/>
              <a:t>l’aumento </a:t>
            </a:r>
            <a:r>
              <a:rPr lang="it-IT" sz="950" dirty="0"/>
              <a:t>delle competenze dialogiche dei giovani sia nel contesto scolastico sia del tempo libero; </a:t>
            </a:r>
            <a:endParaRPr lang="it-IT" sz="950" dirty="0" smtClean="0"/>
          </a:p>
          <a:p>
            <a:pPr algn="just"/>
            <a:r>
              <a:rPr lang="it-IT" sz="950" dirty="0" smtClean="0"/>
              <a:t>l’aumento </a:t>
            </a:r>
            <a:r>
              <a:rPr lang="it-IT" sz="950" dirty="0"/>
              <a:t>delle competenze relazionali con compagni, amici e </a:t>
            </a:r>
            <a:r>
              <a:rPr lang="it-IT" sz="950" dirty="0" smtClean="0"/>
              <a:t>insegnanti;</a:t>
            </a:r>
          </a:p>
          <a:p>
            <a:pPr algn="just"/>
            <a:r>
              <a:rPr lang="it-IT" sz="950" dirty="0" smtClean="0"/>
              <a:t>l’aumento </a:t>
            </a:r>
            <a:r>
              <a:rPr lang="it-IT" sz="950" dirty="0"/>
              <a:t>delle competenze personali di vita (empatia, saper dire di no </a:t>
            </a:r>
            <a:r>
              <a:rPr lang="it-IT" sz="950" dirty="0" smtClean="0"/>
              <a:t>…);</a:t>
            </a:r>
          </a:p>
          <a:p>
            <a:pPr algn="just"/>
            <a:r>
              <a:rPr lang="it-IT" sz="950" dirty="0" smtClean="0"/>
              <a:t>l’aumento </a:t>
            </a:r>
            <a:r>
              <a:rPr lang="it-IT" sz="950" dirty="0"/>
              <a:t>della consapevolezza sui rischi derivanti dall’uso di bevande alcoliche e sostanze e dalla dipendenza da uso delle nuove tecnologie.</a:t>
            </a:r>
          </a:p>
          <a:p>
            <a:pPr marL="0" indent="0" algn="just">
              <a:buNone/>
            </a:pPr>
            <a:endParaRPr lang="it-IT" sz="500" dirty="0" smtClean="0"/>
          </a:p>
          <a:p>
            <a:pPr marL="0" indent="0" algn="just">
              <a:buNone/>
            </a:pPr>
            <a:r>
              <a:rPr lang="it-IT" sz="950" dirty="0" smtClean="0"/>
              <a:t>I </a:t>
            </a:r>
            <a:r>
              <a:rPr lang="it-IT" sz="950" dirty="0"/>
              <a:t>destinatari diretti del progetto sono gli studenti delle classi scolastiche </a:t>
            </a:r>
            <a:r>
              <a:rPr lang="it-IT" sz="950" dirty="0" smtClean="0"/>
              <a:t>degli </a:t>
            </a:r>
            <a:r>
              <a:rPr lang="it-IT" sz="950" dirty="0"/>
              <a:t>istituti secondari di primo grado della provincia di Gorizia mentre i destinatari </a:t>
            </a:r>
            <a:r>
              <a:rPr lang="it-IT" sz="950" dirty="0" smtClean="0"/>
              <a:t>indiretti sono </a:t>
            </a:r>
            <a:r>
              <a:rPr lang="it-IT" sz="950" dirty="0"/>
              <a:t>gli insegnanti</a:t>
            </a:r>
            <a:r>
              <a:rPr lang="it-IT" sz="950" dirty="0" smtClean="0"/>
              <a:t>.</a:t>
            </a:r>
          </a:p>
          <a:p>
            <a:pPr marL="0" indent="0" algn="just">
              <a:buNone/>
            </a:pPr>
            <a:r>
              <a:rPr lang="it-IT" sz="500" dirty="0" smtClean="0"/>
              <a:t> </a:t>
            </a:r>
            <a:endParaRPr lang="it-IT" sz="500" dirty="0"/>
          </a:p>
          <a:p>
            <a:pPr marL="0" indent="0" algn="just">
              <a:buNone/>
            </a:pPr>
            <a:r>
              <a:rPr lang="it-IT" sz="950" dirty="0" smtClean="0"/>
              <a:t>Le </a:t>
            </a:r>
            <a:r>
              <a:rPr lang="it-IT" sz="950" dirty="0"/>
              <a:t>azioni previste sono: </a:t>
            </a:r>
            <a:endParaRPr lang="it-IT" sz="950" dirty="0" smtClean="0"/>
          </a:p>
          <a:p>
            <a:pPr algn="just"/>
            <a:r>
              <a:rPr lang="it-IT" sz="950" dirty="0" smtClean="0"/>
              <a:t>organizzazione </a:t>
            </a:r>
            <a:r>
              <a:rPr lang="it-IT" sz="950" dirty="0"/>
              <a:t>delle </a:t>
            </a:r>
            <a:r>
              <a:rPr lang="it-IT" sz="950" dirty="0" smtClean="0"/>
              <a:t>attività;</a:t>
            </a:r>
          </a:p>
          <a:p>
            <a:pPr algn="just"/>
            <a:r>
              <a:rPr lang="it-IT" sz="950" dirty="0" smtClean="0"/>
              <a:t>condivisione </a:t>
            </a:r>
            <a:r>
              <a:rPr lang="it-IT" sz="950" dirty="0"/>
              <a:t>con insegnanti e, in parte, con i genitori degli obiettivi, delle metodologie e delle </a:t>
            </a:r>
            <a:r>
              <a:rPr lang="it-IT" sz="950" dirty="0" smtClean="0"/>
              <a:t>azioni;</a:t>
            </a:r>
          </a:p>
          <a:p>
            <a:pPr algn="just"/>
            <a:r>
              <a:rPr lang="it-IT" sz="950" dirty="0" smtClean="0"/>
              <a:t>attivazione </a:t>
            </a:r>
            <a:r>
              <a:rPr lang="it-IT" sz="950" dirty="0"/>
              <a:t>di </a:t>
            </a:r>
            <a:r>
              <a:rPr lang="it-IT" sz="950" dirty="0" smtClean="0"/>
              <a:t>tre percorsi </a:t>
            </a:r>
            <a:r>
              <a:rPr lang="it-IT" sz="950" dirty="0"/>
              <a:t>di </a:t>
            </a:r>
            <a:r>
              <a:rPr lang="it-IT" sz="950" dirty="0" err="1"/>
              <a:t>peer</a:t>
            </a:r>
            <a:r>
              <a:rPr lang="it-IT" sz="950" dirty="0"/>
              <a:t> </a:t>
            </a:r>
            <a:r>
              <a:rPr lang="it-IT" sz="950" dirty="0" err="1"/>
              <a:t>teaching</a:t>
            </a:r>
            <a:r>
              <a:rPr lang="it-IT" sz="950" dirty="0"/>
              <a:t> con insegnanti finalizzati alla realizzazione dell’intervento in </a:t>
            </a:r>
            <a:r>
              <a:rPr lang="it-IT" sz="950" dirty="0" smtClean="0"/>
              <a:t>classe;</a:t>
            </a:r>
          </a:p>
          <a:p>
            <a:pPr algn="just"/>
            <a:r>
              <a:rPr lang="it-IT" sz="950" dirty="0" smtClean="0"/>
              <a:t>attivazione </a:t>
            </a:r>
            <a:r>
              <a:rPr lang="it-IT" sz="950" dirty="0"/>
              <a:t>di interventi in classe a cura di insegnanti e collaboratori </a:t>
            </a:r>
            <a:r>
              <a:rPr lang="it-IT" sz="950" dirty="0" smtClean="0"/>
              <a:t>esterni;</a:t>
            </a:r>
          </a:p>
          <a:p>
            <a:pPr algn="just"/>
            <a:r>
              <a:rPr lang="it-IT" sz="950" dirty="0" smtClean="0"/>
              <a:t>attività </a:t>
            </a:r>
            <a:r>
              <a:rPr lang="it-IT" sz="950" dirty="0"/>
              <a:t>laboratoriali per </a:t>
            </a:r>
            <a:r>
              <a:rPr lang="it-IT" sz="950" dirty="0" smtClean="0"/>
              <a:t>studenti;</a:t>
            </a:r>
          </a:p>
          <a:p>
            <a:pPr algn="just"/>
            <a:r>
              <a:rPr lang="it-IT" sz="950" dirty="0" smtClean="0"/>
              <a:t>azioni </a:t>
            </a:r>
            <a:r>
              <a:rPr lang="it-IT" sz="950" dirty="0"/>
              <a:t>di </a:t>
            </a:r>
            <a:r>
              <a:rPr lang="it-IT" sz="950" dirty="0" smtClean="0"/>
              <a:t>visibilità;</a:t>
            </a:r>
          </a:p>
          <a:p>
            <a:pPr algn="just"/>
            <a:r>
              <a:rPr lang="it-IT" sz="950" dirty="0" smtClean="0"/>
              <a:t>processo </a:t>
            </a:r>
            <a:r>
              <a:rPr lang="it-IT" sz="950" dirty="0"/>
              <a:t>di valutazione. </a:t>
            </a:r>
            <a:endParaRPr lang="it-IT" sz="950" dirty="0" smtClean="0"/>
          </a:p>
          <a:p>
            <a:pPr marL="0" indent="0" algn="just">
              <a:buNone/>
            </a:pPr>
            <a:r>
              <a:rPr lang="it-IT" sz="900" dirty="0" smtClean="0"/>
              <a:t>__________________________________________________________</a:t>
            </a:r>
            <a:endParaRPr lang="it-IT" sz="900" dirty="0"/>
          </a:p>
          <a:p>
            <a:pPr marL="0" indent="0" algn="just">
              <a:buNone/>
            </a:pPr>
            <a:endParaRPr lang="it-IT" sz="500" dirty="0" smtClean="0"/>
          </a:p>
          <a:p>
            <a:pPr marL="0" indent="0" algn="just">
              <a:buNone/>
            </a:pPr>
            <a:r>
              <a:rPr lang="it-IT" sz="950" dirty="0" smtClean="0"/>
              <a:t>La </a:t>
            </a:r>
            <a:r>
              <a:rPr lang="it-IT" sz="950" dirty="0"/>
              <a:t>finalità del progetto è la promozione del benessere psico-fisico e sociale della popolazione giovanile residente sul territorio afferente all’AAS </a:t>
            </a:r>
            <a:r>
              <a:rPr lang="it-IT" sz="950" dirty="0" smtClean="0"/>
              <a:t>n. 2 Bassa Friulana - Isontina </a:t>
            </a:r>
            <a:r>
              <a:rPr lang="it-IT" sz="950" dirty="0"/>
              <a:t>secondo quanto previsto dal Piano Nazionale e Regionale della Prevenzione, tenuto conto del Protocollo d’intesa tra M</a:t>
            </a:r>
            <a:r>
              <a:rPr lang="it-IT" sz="950" dirty="0" smtClean="0"/>
              <a:t>inistero </a:t>
            </a:r>
            <a:r>
              <a:rPr lang="it-IT" sz="950" dirty="0"/>
              <a:t>della </a:t>
            </a:r>
            <a:r>
              <a:rPr lang="it-IT" sz="950" dirty="0" smtClean="0"/>
              <a:t>salute </a:t>
            </a:r>
            <a:r>
              <a:rPr lang="it-IT" sz="950" dirty="0"/>
              <a:t>e il Ministero </a:t>
            </a:r>
            <a:r>
              <a:rPr lang="it-IT" sz="950" dirty="0" smtClean="0"/>
              <a:t>dell’Istruzione</a:t>
            </a:r>
            <a:r>
              <a:rPr lang="it-IT" sz="950" dirty="0"/>
              <a:t>, dell’Università e della Ricerca. </a:t>
            </a:r>
          </a:p>
          <a:p>
            <a:pPr marL="0" indent="0" algn="just">
              <a:buNone/>
            </a:pPr>
            <a:r>
              <a:rPr lang="it-IT" sz="1000" dirty="0" smtClean="0"/>
              <a:t>____________________________________________________</a:t>
            </a:r>
          </a:p>
          <a:p>
            <a:pPr marL="0" indent="0" algn="just">
              <a:buNone/>
            </a:pPr>
            <a:endParaRPr lang="it-IT" sz="500" dirty="0" smtClean="0"/>
          </a:p>
          <a:p>
            <a:pPr marL="0" indent="0" algn="just">
              <a:buNone/>
            </a:pPr>
            <a:r>
              <a:rPr lang="it-IT" sz="950" dirty="0" smtClean="0"/>
              <a:t>Trattandosi </a:t>
            </a:r>
            <a:r>
              <a:rPr lang="it-IT" sz="950" dirty="0"/>
              <a:t>di un intervento sperimentale che riguarda i </a:t>
            </a:r>
            <a:r>
              <a:rPr lang="it-IT" sz="950" dirty="0" err="1"/>
              <a:t>pre</a:t>
            </a:r>
            <a:r>
              <a:rPr lang="it-IT" sz="950" dirty="0"/>
              <a:t>-adolescenti (con differenze anche marcate tra gli studenti di prima e quelli di terza) la scelta degli obiettivi e quindi dei temi da trattare sarà definita, nello specifico, nei singoli gruppi di lavoro per insegnanti. </a:t>
            </a:r>
            <a:endParaRPr lang="it-IT" sz="950" dirty="0" smtClean="0"/>
          </a:p>
          <a:p>
            <a:pPr marL="0" indent="0" algn="just">
              <a:buNone/>
            </a:pPr>
            <a:endParaRPr lang="it-IT" sz="500" dirty="0"/>
          </a:p>
          <a:p>
            <a:pPr marL="0" indent="0" algn="just">
              <a:buNone/>
            </a:pPr>
            <a:r>
              <a:rPr lang="it-IT" sz="950" dirty="0"/>
              <a:t>Si delineano i principali obiettivi che concorrono al raggiungimento della finalità generale del progetto:</a:t>
            </a:r>
          </a:p>
          <a:p>
            <a:pPr algn="just"/>
            <a:r>
              <a:rPr lang="it-IT" sz="950" dirty="0" smtClean="0"/>
              <a:t>aumentare </a:t>
            </a:r>
            <a:r>
              <a:rPr lang="it-IT" sz="950" dirty="0"/>
              <a:t>le competenze dialogiche degli studenti: ad esempio favorendo la comunicazione in classe, promuovendo la </a:t>
            </a:r>
            <a:r>
              <a:rPr lang="it-IT" sz="950" dirty="0" smtClean="0"/>
              <a:t>cooperazione, </a:t>
            </a:r>
            <a:r>
              <a:rPr lang="it-IT" sz="950" dirty="0"/>
              <a:t>promuovendo la gestione </a:t>
            </a:r>
            <a:r>
              <a:rPr lang="it-IT" sz="950" dirty="0" smtClean="0"/>
              <a:t>dialogica dei conflitti;</a:t>
            </a:r>
            <a:endParaRPr lang="it-IT" sz="950" dirty="0"/>
          </a:p>
        </p:txBody>
      </p:sp>
      <p:sp>
        <p:nvSpPr>
          <p:cNvPr id="5" name="Segnaposto testo 2"/>
          <p:cNvSpPr txBox="1">
            <a:spLocks/>
          </p:cNvSpPr>
          <p:nvPr/>
        </p:nvSpPr>
        <p:spPr>
          <a:xfrm>
            <a:off x="283808" y="6948264"/>
            <a:ext cx="1771650" cy="1296144"/>
          </a:xfrm>
          <a:prstGeom prst="rect">
            <a:avLst/>
          </a:prstGeom>
        </p:spPr>
        <p:txBody>
          <a:bodyPr vert="horz">
            <a:normAutofit/>
          </a:bodyPr>
          <a:lstStyle>
            <a:lvl1pPr marL="0" indent="0" algn="l" rtl="0" eaLnBrk="1" latinLnBrk="0" hangingPunct="1">
              <a:spcBef>
                <a:spcPct val="20000"/>
              </a:spcBef>
              <a:spcAft>
                <a:spcPts val="1000"/>
              </a:spcAft>
              <a:buClr>
                <a:schemeClr val="accent1"/>
              </a:buClr>
              <a:buSzPct val="85000"/>
              <a:buFont typeface="Wingdings 2"/>
              <a:buNone/>
              <a:defRPr kumimoji="0" sz="1600" kern="1200">
                <a:solidFill>
                  <a:srgbClr val="FFFFFF"/>
                </a:solidFill>
                <a:latin typeface="+mn-lt"/>
                <a:ea typeface="+mn-ea"/>
                <a:cs typeface="+mn-cs"/>
              </a:defRPr>
            </a:lvl1pPr>
            <a:lvl2pPr marL="548640" indent="-274320" algn="l" rtl="0" eaLnBrk="1" latinLnBrk="0" hangingPunct="1">
              <a:spcBef>
                <a:spcPct val="20000"/>
              </a:spcBef>
              <a:buClr>
                <a:schemeClr val="accent2"/>
              </a:buClr>
              <a:buSzPct val="70000"/>
              <a:buFont typeface="Wingdings"/>
              <a:buNone/>
              <a:defRPr kumimoji="0" sz="1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None/>
              <a:defRPr kumimoji="0" sz="1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None/>
              <a:defRPr kumimoji="0" sz="9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None/>
              <a:defRPr kumimoji="0" sz="9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endParaRPr lang="it-IT" sz="1200" b="1" dirty="0">
              <a:latin typeface="+mj-lt"/>
            </a:endParaRPr>
          </a:p>
        </p:txBody>
      </p:sp>
      <p:sp>
        <p:nvSpPr>
          <p:cNvPr id="3" name="Segnaposto numero diapositiva 2"/>
          <p:cNvSpPr>
            <a:spLocks noGrp="1"/>
          </p:cNvSpPr>
          <p:nvPr>
            <p:ph type="sldNum" sz="quarter" idx="12"/>
          </p:nvPr>
        </p:nvSpPr>
        <p:spPr/>
        <p:txBody>
          <a:bodyPr/>
          <a:lstStyle/>
          <a:p>
            <a:fld id="{E4FD657D-3DD9-4B43-8C62-6B8B1DCD1F98}" type="slidenum">
              <a:rPr lang="it-IT" smtClean="0"/>
              <a:t>2</a:t>
            </a:fld>
            <a:endParaRPr lang="it-IT"/>
          </a:p>
        </p:txBody>
      </p:sp>
      <p:sp>
        <p:nvSpPr>
          <p:cNvPr id="7" name="Segnaposto testo 6"/>
          <p:cNvSpPr>
            <a:spLocks noGrp="1"/>
          </p:cNvSpPr>
          <p:nvPr>
            <p:ph type="body" idx="2"/>
          </p:nvPr>
        </p:nvSpPr>
        <p:spPr>
          <a:xfrm>
            <a:off x="283808" y="1187624"/>
            <a:ext cx="1771650" cy="432048"/>
          </a:xfrm>
        </p:spPr>
        <p:txBody>
          <a:bodyPr>
            <a:noAutofit/>
          </a:bodyPr>
          <a:lstStyle/>
          <a:p>
            <a:pPr>
              <a:spcBef>
                <a:spcPct val="0"/>
              </a:spcBef>
            </a:pPr>
            <a:r>
              <a:rPr lang="it-IT" sz="1100" b="1" dirty="0" smtClean="0">
                <a:latin typeface="+mj-lt"/>
                <a:ea typeface="+mj-ea"/>
                <a:cs typeface="+mj-cs"/>
              </a:rPr>
              <a:t>DESCRIZIONE</a:t>
            </a:r>
            <a:endParaRPr lang="it-IT" sz="1100" b="1" dirty="0">
              <a:latin typeface="+mj-lt"/>
              <a:ea typeface="+mj-ea"/>
              <a:cs typeface="+mj-cs"/>
            </a:endParaRPr>
          </a:p>
        </p:txBody>
      </p:sp>
      <p:sp>
        <p:nvSpPr>
          <p:cNvPr id="8" name="Titolo 1"/>
          <p:cNvSpPr txBox="1">
            <a:spLocks/>
          </p:cNvSpPr>
          <p:nvPr/>
        </p:nvSpPr>
        <p:spPr>
          <a:xfrm>
            <a:off x="226828" y="5508104"/>
            <a:ext cx="1794810" cy="434043"/>
          </a:xfrm>
          <a:prstGeom prst="rect">
            <a:avLst/>
          </a:prstGeom>
        </p:spPr>
        <p:txBody>
          <a:bodyPr vert="horz" anchor="b">
            <a:noAutofit/>
          </a:bodyPr>
          <a:lstStyle>
            <a:lvl1pPr algn="l" rtl="0" eaLnBrk="1" latinLnBrk="0" hangingPunct="1">
              <a:spcBef>
                <a:spcPct val="0"/>
              </a:spcBef>
              <a:buNone/>
              <a:defRPr kumimoji="0" sz="2200" b="1" kern="1200">
                <a:solidFill>
                  <a:srgbClr val="FFFFFF"/>
                </a:solidFill>
                <a:latin typeface="+mj-lt"/>
                <a:ea typeface="+mj-ea"/>
                <a:cs typeface="+mj-cs"/>
              </a:defRPr>
            </a:lvl1pPr>
          </a:lstStyle>
          <a:p>
            <a:r>
              <a:rPr lang="it-IT" sz="1200" dirty="0" smtClean="0"/>
              <a:t/>
            </a:r>
            <a:br>
              <a:rPr lang="it-IT" sz="1200" dirty="0" smtClean="0"/>
            </a:br>
            <a:r>
              <a:rPr lang="it-IT" sz="1200" dirty="0" smtClean="0"/>
              <a:t/>
            </a:r>
            <a:br>
              <a:rPr lang="it-IT" sz="1200" dirty="0" smtClean="0"/>
            </a:br>
            <a:r>
              <a:rPr lang="it-IT" sz="1200" dirty="0" smtClean="0"/>
              <a:t/>
            </a:r>
            <a:br>
              <a:rPr lang="it-IT" sz="1200" dirty="0" smtClean="0"/>
            </a:br>
            <a:r>
              <a:rPr lang="it-IT" sz="1200" dirty="0" smtClean="0"/>
              <a:t/>
            </a:r>
            <a:br>
              <a:rPr lang="it-IT" sz="1200" dirty="0" smtClean="0"/>
            </a:br>
            <a:r>
              <a:rPr lang="it-IT" sz="1200" dirty="0" smtClean="0"/>
              <a:t/>
            </a:r>
            <a:br>
              <a:rPr lang="it-IT" sz="1200" dirty="0" smtClean="0"/>
            </a:br>
            <a:r>
              <a:rPr lang="it-IT" sz="1200" dirty="0" smtClean="0"/>
              <a:t/>
            </a:r>
            <a:br>
              <a:rPr lang="it-IT" sz="1200" dirty="0" smtClean="0"/>
            </a:br>
            <a:r>
              <a:rPr lang="it-IT" sz="1100" dirty="0" smtClean="0"/>
              <a:t/>
            </a:r>
            <a:br>
              <a:rPr lang="it-IT" sz="1100" dirty="0" smtClean="0"/>
            </a:br>
            <a:r>
              <a:rPr lang="it-IT" sz="1100" dirty="0" smtClean="0"/>
              <a:t>FINALITA’</a:t>
            </a:r>
            <a:endParaRPr lang="it-IT" sz="1100" dirty="0"/>
          </a:p>
        </p:txBody>
      </p:sp>
      <p:sp>
        <p:nvSpPr>
          <p:cNvPr id="9" name="Titolo 1"/>
          <p:cNvSpPr txBox="1">
            <a:spLocks/>
          </p:cNvSpPr>
          <p:nvPr/>
        </p:nvSpPr>
        <p:spPr>
          <a:xfrm>
            <a:off x="218093" y="6537157"/>
            <a:ext cx="1794810" cy="434043"/>
          </a:xfrm>
          <a:prstGeom prst="rect">
            <a:avLst/>
          </a:prstGeom>
        </p:spPr>
        <p:txBody>
          <a:bodyPr vert="horz" anchor="b">
            <a:noAutofit/>
          </a:bodyPr>
          <a:lstStyle>
            <a:lvl1pPr algn="l" rtl="0" eaLnBrk="1" latinLnBrk="0" hangingPunct="1">
              <a:spcBef>
                <a:spcPct val="0"/>
              </a:spcBef>
              <a:buNone/>
              <a:defRPr kumimoji="0" sz="2200" b="1" kern="1200">
                <a:solidFill>
                  <a:srgbClr val="FFFFFF"/>
                </a:solidFill>
                <a:latin typeface="+mj-lt"/>
                <a:ea typeface="+mj-ea"/>
                <a:cs typeface="+mj-cs"/>
              </a:defRPr>
            </a:lvl1pPr>
          </a:lstStyle>
          <a:p>
            <a:r>
              <a:rPr lang="it-IT" sz="1200" dirty="0" smtClean="0"/>
              <a:t/>
            </a:r>
            <a:br>
              <a:rPr lang="it-IT" sz="1200" dirty="0" smtClean="0"/>
            </a:br>
            <a:r>
              <a:rPr lang="it-IT" sz="1200" dirty="0" smtClean="0"/>
              <a:t/>
            </a:r>
            <a:br>
              <a:rPr lang="it-IT" sz="1200" dirty="0" smtClean="0"/>
            </a:br>
            <a:r>
              <a:rPr lang="it-IT" sz="1200" dirty="0" smtClean="0"/>
              <a:t/>
            </a:r>
            <a:br>
              <a:rPr lang="it-IT" sz="1200" dirty="0" smtClean="0"/>
            </a:br>
            <a:r>
              <a:rPr lang="it-IT" sz="1200" dirty="0" smtClean="0"/>
              <a:t/>
            </a:r>
            <a:br>
              <a:rPr lang="it-IT" sz="1200" dirty="0" smtClean="0"/>
            </a:br>
            <a:r>
              <a:rPr lang="it-IT" sz="1200" dirty="0" smtClean="0"/>
              <a:t>OBIETTIVI</a:t>
            </a:r>
            <a:endParaRPr lang="it-IT" sz="1100" dirty="0"/>
          </a:p>
        </p:txBody>
      </p:sp>
    </p:spTree>
    <p:extLst>
      <p:ext uri="{BB962C8B-B14F-4D97-AF65-F5344CB8AC3E}">
        <p14:creationId xmlns:p14="http://schemas.microsoft.com/office/powerpoint/2010/main" val="1989758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sz="quarter" idx="1"/>
          </p:nvPr>
        </p:nvSpPr>
        <p:spPr>
          <a:xfrm>
            <a:off x="2204864" y="755576"/>
            <a:ext cx="4464496" cy="7704856"/>
          </a:xfrm>
        </p:spPr>
        <p:txBody>
          <a:bodyPr>
            <a:noAutofit/>
          </a:bodyPr>
          <a:lstStyle/>
          <a:p>
            <a:pPr algn="just"/>
            <a:r>
              <a:rPr lang="it-IT" sz="950" dirty="0" smtClean="0"/>
              <a:t>aumentare </a:t>
            </a:r>
            <a:r>
              <a:rPr lang="it-IT" sz="950" dirty="0"/>
              <a:t>le competenze emotive personali: </a:t>
            </a:r>
            <a:r>
              <a:rPr lang="it-IT" sz="950" dirty="0" smtClean="0"/>
              <a:t>ad esempio </a:t>
            </a:r>
            <a:r>
              <a:rPr lang="it-IT" sz="950" dirty="0"/>
              <a:t>riconoscimento delle proprie emozioni e di quelle degli altri e loro </a:t>
            </a:r>
            <a:r>
              <a:rPr lang="it-IT" sz="950" dirty="0" smtClean="0"/>
              <a:t>gestione;</a:t>
            </a:r>
            <a:endParaRPr lang="it-IT" sz="950" dirty="0"/>
          </a:p>
          <a:p>
            <a:pPr algn="just"/>
            <a:r>
              <a:rPr lang="it-IT" sz="950" dirty="0" smtClean="0"/>
              <a:t>aumentare </a:t>
            </a:r>
            <a:r>
              <a:rPr lang="it-IT" sz="950" dirty="0"/>
              <a:t>le competenze sui rischi e pericoli per la salute connessi alle dipendenze comportamentali </a:t>
            </a:r>
            <a:r>
              <a:rPr lang="it-IT" sz="950" dirty="0" smtClean="0"/>
              <a:t>(ad esempio </a:t>
            </a:r>
            <a:r>
              <a:rPr lang="it-IT" sz="950" dirty="0"/>
              <a:t>uso dei social network) e ai comportamenti d’abuso (in particolare tabacco, alcol e marijuana, cellulare). Nello specifico: </a:t>
            </a:r>
            <a:r>
              <a:rPr lang="it-IT" sz="950" dirty="0" smtClean="0"/>
              <a:t>de-normalizzare </a:t>
            </a:r>
            <a:r>
              <a:rPr lang="it-IT" sz="950" dirty="0"/>
              <a:t>l’uso e il consumo, aumentare le capacità di prendere decisioni autonome rispetto al consumo – resistere alle pressioni </a:t>
            </a:r>
            <a:r>
              <a:rPr lang="it-IT" sz="950" dirty="0" smtClean="0"/>
              <a:t>sociali;</a:t>
            </a:r>
            <a:endParaRPr lang="it-IT" sz="950" i="1" u="sng" dirty="0">
              <a:solidFill>
                <a:srgbClr val="FF0000"/>
              </a:solidFill>
            </a:endParaRPr>
          </a:p>
          <a:p>
            <a:pPr algn="just"/>
            <a:r>
              <a:rPr lang="it-IT" sz="950" dirty="0" smtClean="0"/>
              <a:t>promuovere </a:t>
            </a:r>
            <a:r>
              <a:rPr lang="it-IT" sz="950" dirty="0"/>
              <a:t>il divertimento “sano” senza sballo e la consapevolezza rispetto ai significati personali e alle aspettative nei confronti dell’amicizia.</a:t>
            </a:r>
          </a:p>
          <a:p>
            <a:pPr marL="0" indent="0" algn="just" fontAlgn="auto">
              <a:buNone/>
            </a:pPr>
            <a:r>
              <a:rPr lang="it-IT" sz="950" dirty="0"/>
              <a:t>Ad ogni obiettivo sono associate delle azioni.</a:t>
            </a:r>
          </a:p>
          <a:p>
            <a:pPr marL="0" indent="0" algn="just">
              <a:spcBef>
                <a:spcPts val="0"/>
              </a:spcBef>
              <a:buNone/>
            </a:pPr>
            <a:r>
              <a:rPr lang="it-IT" sz="950" i="1" u="sng" dirty="0" smtClean="0"/>
              <a:t>_______________________________________________________</a:t>
            </a:r>
            <a:endParaRPr lang="it-IT" sz="950" i="1" u="sng" dirty="0"/>
          </a:p>
          <a:p>
            <a:pPr marL="0" indent="0" algn="just">
              <a:spcBef>
                <a:spcPts val="0"/>
              </a:spcBef>
              <a:buNone/>
            </a:pPr>
            <a:endParaRPr lang="it-IT" sz="500" dirty="0" smtClean="0"/>
          </a:p>
          <a:p>
            <a:pPr algn="just"/>
            <a:r>
              <a:rPr lang="it-IT" sz="950" dirty="0" smtClean="0"/>
              <a:t>I dirigenti degli istituti scolastici secondari di primo grado della ex Provincia di Gorizia.</a:t>
            </a:r>
            <a:endParaRPr lang="it-IT" sz="950" dirty="0"/>
          </a:p>
          <a:p>
            <a:pPr algn="just"/>
            <a:r>
              <a:rPr lang="it-IT" sz="950" dirty="0" smtClean="0"/>
              <a:t>Gruppi </a:t>
            </a:r>
            <a:r>
              <a:rPr lang="it-IT" sz="950" dirty="0"/>
              <a:t>di </a:t>
            </a:r>
            <a:r>
              <a:rPr lang="it-IT" sz="950" dirty="0" smtClean="0"/>
              <a:t>insegnanti </a:t>
            </a:r>
            <a:r>
              <a:rPr lang="it-IT" sz="950" dirty="0"/>
              <a:t>delle scuole secondarie di primo grado della ex </a:t>
            </a:r>
            <a:r>
              <a:rPr lang="it-IT" sz="950" dirty="0" smtClean="0"/>
              <a:t>Provincia </a:t>
            </a:r>
            <a:r>
              <a:rPr lang="it-IT" sz="950" dirty="0"/>
              <a:t>di</a:t>
            </a:r>
            <a:r>
              <a:rPr lang="it-IT" sz="950" dirty="0" smtClean="0"/>
              <a:t> Gorizia, </a:t>
            </a:r>
            <a:r>
              <a:rPr lang="it-IT" sz="950" dirty="0"/>
              <a:t>referenti </a:t>
            </a:r>
            <a:r>
              <a:rPr lang="it-IT" sz="950" dirty="0" smtClean="0"/>
              <a:t>di classe individuati all’interno delle singole scuole. </a:t>
            </a:r>
            <a:endParaRPr lang="it-IT" sz="950" dirty="0"/>
          </a:p>
          <a:p>
            <a:pPr algn="just"/>
            <a:r>
              <a:rPr lang="it-IT" sz="950" dirty="0" smtClean="0"/>
              <a:t>Le classi scolastiche </a:t>
            </a:r>
            <a:r>
              <a:rPr lang="it-IT" sz="950" dirty="0"/>
              <a:t>delle scuole secondarie di primo grado della ex </a:t>
            </a:r>
            <a:r>
              <a:rPr lang="it-IT" sz="950" dirty="0" smtClean="0"/>
              <a:t>Provincia </a:t>
            </a:r>
            <a:r>
              <a:rPr lang="it-IT" sz="950" dirty="0"/>
              <a:t>di </a:t>
            </a:r>
            <a:r>
              <a:rPr lang="it-IT" sz="950" dirty="0" smtClean="0"/>
              <a:t>Gorizia</a:t>
            </a:r>
            <a:r>
              <a:rPr lang="it-IT" sz="950" dirty="0"/>
              <a:t>.</a:t>
            </a:r>
          </a:p>
          <a:p>
            <a:pPr marL="0" indent="0" algn="just">
              <a:spcBef>
                <a:spcPts val="0"/>
              </a:spcBef>
              <a:buNone/>
            </a:pPr>
            <a:r>
              <a:rPr lang="it-IT" sz="950" i="1" u="sng" dirty="0" smtClean="0"/>
              <a:t>_______________________________________________________</a:t>
            </a:r>
            <a:endParaRPr lang="it-IT" sz="950" i="1" u="sng" dirty="0"/>
          </a:p>
          <a:p>
            <a:pPr marL="0" indent="0" algn="just">
              <a:spcBef>
                <a:spcPts val="0"/>
              </a:spcBef>
              <a:buNone/>
            </a:pPr>
            <a:endParaRPr lang="it-IT" sz="500" dirty="0" smtClean="0"/>
          </a:p>
          <a:p>
            <a:pPr marL="0" indent="0" algn="just">
              <a:buNone/>
            </a:pPr>
            <a:r>
              <a:rPr lang="it-IT" sz="950" dirty="0"/>
              <a:t>Le metodologie utilizzate sono:</a:t>
            </a:r>
          </a:p>
          <a:p>
            <a:pPr algn="just"/>
            <a:r>
              <a:rPr lang="it-IT" sz="950" dirty="0" smtClean="0"/>
              <a:t>Peer </a:t>
            </a:r>
            <a:r>
              <a:rPr lang="it-IT" sz="950" dirty="0" err="1"/>
              <a:t>T</a:t>
            </a:r>
            <a:r>
              <a:rPr lang="it-IT" sz="950" dirty="0" err="1" smtClean="0"/>
              <a:t>eaching</a:t>
            </a:r>
            <a:r>
              <a:rPr lang="it-IT" sz="950" dirty="0" smtClean="0"/>
              <a:t>;</a:t>
            </a:r>
          </a:p>
          <a:p>
            <a:pPr algn="just"/>
            <a:r>
              <a:rPr lang="it-IT" sz="950" dirty="0" smtClean="0"/>
              <a:t>Peer </a:t>
            </a:r>
            <a:r>
              <a:rPr lang="it-IT" sz="950" dirty="0" err="1" smtClean="0"/>
              <a:t>Education</a:t>
            </a:r>
            <a:r>
              <a:rPr lang="it-IT" sz="950" dirty="0" smtClean="0"/>
              <a:t>;</a:t>
            </a:r>
          </a:p>
          <a:p>
            <a:pPr algn="just"/>
            <a:r>
              <a:rPr lang="it-IT" sz="950" dirty="0" smtClean="0"/>
              <a:t>Cooperative </a:t>
            </a:r>
            <a:r>
              <a:rPr lang="it-IT" sz="950" dirty="0"/>
              <a:t>Learning</a:t>
            </a:r>
            <a:r>
              <a:rPr lang="it-IT" sz="950" dirty="0" smtClean="0"/>
              <a:t>,;</a:t>
            </a:r>
          </a:p>
          <a:p>
            <a:pPr algn="just"/>
            <a:r>
              <a:rPr lang="it-IT" sz="950" dirty="0" smtClean="0"/>
              <a:t>Progettazione Partecipata;</a:t>
            </a:r>
          </a:p>
          <a:p>
            <a:pPr algn="just"/>
            <a:r>
              <a:rPr lang="it-IT" sz="950" dirty="0" smtClean="0"/>
              <a:t>Facilitazione </a:t>
            </a:r>
            <a:r>
              <a:rPr lang="it-IT" sz="950" dirty="0"/>
              <a:t>educativa.</a:t>
            </a:r>
          </a:p>
          <a:p>
            <a:pPr marL="0" indent="0" algn="just">
              <a:spcBef>
                <a:spcPts val="0"/>
              </a:spcBef>
              <a:buNone/>
            </a:pPr>
            <a:r>
              <a:rPr lang="it-IT" sz="950" i="1" u="sng" dirty="0" smtClean="0"/>
              <a:t>_______________________________________________________</a:t>
            </a:r>
            <a:endParaRPr lang="it-IT" sz="950" i="1" u="sng" dirty="0"/>
          </a:p>
          <a:p>
            <a:pPr marL="0" indent="0" algn="just">
              <a:spcBef>
                <a:spcPts val="0"/>
              </a:spcBef>
              <a:buNone/>
            </a:pPr>
            <a:endParaRPr lang="it-IT" sz="950" dirty="0" smtClean="0"/>
          </a:p>
          <a:p>
            <a:pPr marL="0" lvl="0" indent="0" algn="just">
              <a:spcBef>
                <a:spcPts val="0"/>
              </a:spcBef>
              <a:buNone/>
            </a:pPr>
            <a:r>
              <a:rPr lang="it-IT" sz="950" dirty="0" smtClean="0"/>
              <a:t>Durata del progetto dal 1° novembre 2019 al 31 dicembre 2020. </a:t>
            </a:r>
          </a:p>
          <a:p>
            <a:pPr marL="0" indent="0" algn="just">
              <a:spcBef>
                <a:spcPts val="0"/>
              </a:spcBef>
              <a:buNone/>
            </a:pPr>
            <a:r>
              <a:rPr lang="it-IT" sz="950" i="1" u="sng" dirty="0"/>
              <a:t>_______________________________________________________</a:t>
            </a:r>
          </a:p>
          <a:p>
            <a:pPr marL="0" indent="0" algn="just">
              <a:spcBef>
                <a:spcPts val="0"/>
              </a:spcBef>
              <a:buNone/>
            </a:pPr>
            <a:endParaRPr lang="it-IT" sz="950" dirty="0"/>
          </a:p>
          <a:p>
            <a:pPr marL="0" indent="0" algn="just">
              <a:buNone/>
            </a:pPr>
            <a:r>
              <a:rPr lang="it-IT" sz="950" i="1" dirty="0" smtClean="0"/>
              <a:t>Avvio </a:t>
            </a:r>
            <a:r>
              <a:rPr lang="it-IT" sz="950" i="1" dirty="0"/>
              <a:t>del progetto.</a:t>
            </a:r>
            <a:r>
              <a:rPr lang="it-IT" sz="950" dirty="0"/>
              <a:t> Il progetto sarà presentato a tutti i referenti delle scuole secondarie di primo </a:t>
            </a:r>
            <a:r>
              <a:rPr lang="it-IT" sz="950" dirty="0" smtClean="0"/>
              <a:t>grado </a:t>
            </a:r>
            <a:r>
              <a:rPr lang="it-IT" sz="950" dirty="0"/>
              <a:t>della ex </a:t>
            </a:r>
            <a:r>
              <a:rPr lang="it-IT" sz="950" dirty="0" smtClean="0"/>
              <a:t>Provincia </a:t>
            </a:r>
            <a:r>
              <a:rPr lang="it-IT" sz="950" dirty="0"/>
              <a:t>di </a:t>
            </a:r>
            <a:r>
              <a:rPr lang="it-IT" sz="950" dirty="0" smtClean="0"/>
              <a:t>Gorizia, </a:t>
            </a:r>
            <a:r>
              <a:rPr lang="it-IT" sz="950" dirty="0"/>
              <a:t>nell’ambito di un incontro pubblico, al fine di permettere loro di decidere se aderire o meno. La riunione sarà indetta in accordo con la direzione del Dipartimento di Prevenzione. </a:t>
            </a:r>
          </a:p>
          <a:p>
            <a:pPr marL="0" indent="0" algn="just">
              <a:buNone/>
            </a:pPr>
            <a:r>
              <a:rPr lang="it-IT" sz="950" i="1" dirty="0"/>
              <a:t>Organizzazione.</a:t>
            </a:r>
            <a:r>
              <a:rPr lang="it-IT" sz="950" dirty="0"/>
              <a:t> Una volta presentato il progetto si accoglieranno le adesioni delle scuole che intendono parteciparvi. Le scuole aderenti dovranno firmare un accordo di collaborazione a firma del dirigente e su mandato del Consiglio d’Istituto. Una volta firmato l’accordo di programma si formeranno </a:t>
            </a:r>
            <a:r>
              <a:rPr lang="it-IT" sz="950" dirty="0" smtClean="0"/>
              <a:t>tre Gruppi </a:t>
            </a:r>
            <a:r>
              <a:rPr lang="it-IT" sz="950" dirty="0"/>
              <a:t>di </a:t>
            </a:r>
            <a:r>
              <a:rPr lang="it-IT" sz="950" dirty="0" err="1" smtClean="0"/>
              <a:t>peer</a:t>
            </a:r>
            <a:r>
              <a:rPr lang="it-IT" sz="950" dirty="0" smtClean="0"/>
              <a:t> </a:t>
            </a:r>
            <a:r>
              <a:rPr lang="it-IT" sz="950" dirty="0" err="1"/>
              <a:t>t</a:t>
            </a:r>
            <a:r>
              <a:rPr lang="it-IT" sz="950" dirty="0" err="1" smtClean="0"/>
              <a:t>eaching</a:t>
            </a:r>
            <a:r>
              <a:rPr lang="it-IT" sz="950" dirty="0" smtClean="0"/>
              <a:t> </a:t>
            </a:r>
            <a:r>
              <a:rPr lang="it-IT" sz="950" dirty="0"/>
              <a:t>con insegnanti con i quali si definirà un calendario d’incontri formativi e di supervisione. Tutta l’attività prevede un periodico aggiornamento dei risultati ottenuti con il Referente del progetto </a:t>
            </a:r>
            <a:r>
              <a:rPr lang="it-IT" sz="950" dirty="0" smtClean="0"/>
              <a:t>dell’AAS n.2 Bassa Friulana - Isontina.</a:t>
            </a:r>
            <a:endParaRPr lang="it-IT" sz="950" dirty="0"/>
          </a:p>
          <a:p>
            <a:pPr marL="0" indent="0" algn="just">
              <a:buNone/>
            </a:pPr>
            <a:r>
              <a:rPr lang="it-IT" sz="950" i="1" dirty="0" smtClean="0"/>
              <a:t>Coordinamento. </a:t>
            </a:r>
            <a:r>
              <a:rPr lang="it-IT" sz="950" dirty="0" smtClean="0"/>
              <a:t>Predisposizione </a:t>
            </a:r>
            <a:r>
              <a:rPr lang="it-IT" sz="950" dirty="0"/>
              <a:t>dei materiali di intervento con gli insegnanti, gli studenti in classe e nel laboratorio multimediale. Predisposizione degli strumenti di valutazione</a:t>
            </a:r>
            <a:r>
              <a:rPr lang="it-IT" sz="950" dirty="0" smtClean="0"/>
              <a:t>.</a:t>
            </a:r>
          </a:p>
        </p:txBody>
      </p:sp>
      <p:sp>
        <p:nvSpPr>
          <p:cNvPr id="5" name="Segnaposto testo 2"/>
          <p:cNvSpPr txBox="1">
            <a:spLocks/>
          </p:cNvSpPr>
          <p:nvPr/>
        </p:nvSpPr>
        <p:spPr>
          <a:xfrm>
            <a:off x="283808" y="6948264"/>
            <a:ext cx="1771650" cy="1296144"/>
          </a:xfrm>
          <a:prstGeom prst="rect">
            <a:avLst/>
          </a:prstGeom>
        </p:spPr>
        <p:txBody>
          <a:bodyPr vert="horz">
            <a:normAutofit/>
          </a:bodyPr>
          <a:lstStyle>
            <a:lvl1pPr marL="0" indent="0" algn="l" rtl="0" eaLnBrk="1" latinLnBrk="0" hangingPunct="1">
              <a:spcBef>
                <a:spcPct val="20000"/>
              </a:spcBef>
              <a:spcAft>
                <a:spcPts val="1000"/>
              </a:spcAft>
              <a:buClr>
                <a:schemeClr val="accent1"/>
              </a:buClr>
              <a:buSzPct val="85000"/>
              <a:buFont typeface="Wingdings 2"/>
              <a:buNone/>
              <a:defRPr kumimoji="0" sz="1600" kern="1200">
                <a:solidFill>
                  <a:srgbClr val="FFFFFF"/>
                </a:solidFill>
                <a:latin typeface="+mn-lt"/>
                <a:ea typeface="+mn-ea"/>
                <a:cs typeface="+mn-cs"/>
              </a:defRPr>
            </a:lvl1pPr>
            <a:lvl2pPr marL="548640" indent="-274320" algn="l" rtl="0" eaLnBrk="1" latinLnBrk="0" hangingPunct="1">
              <a:spcBef>
                <a:spcPct val="20000"/>
              </a:spcBef>
              <a:buClr>
                <a:schemeClr val="accent2"/>
              </a:buClr>
              <a:buSzPct val="70000"/>
              <a:buFont typeface="Wingdings"/>
              <a:buNone/>
              <a:defRPr kumimoji="0" sz="1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None/>
              <a:defRPr kumimoji="0" sz="1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None/>
              <a:defRPr kumimoji="0" sz="9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None/>
              <a:defRPr kumimoji="0" sz="9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endParaRPr lang="it-IT" sz="1200" b="1" dirty="0">
              <a:latin typeface="+mj-lt"/>
            </a:endParaRPr>
          </a:p>
        </p:txBody>
      </p:sp>
      <p:sp>
        <p:nvSpPr>
          <p:cNvPr id="3" name="Segnaposto numero diapositiva 2"/>
          <p:cNvSpPr>
            <a:spLocks noGrp="1"/>
          </p:cNvSpPr>
          <p:nvPr>
            <p:ph type="sldNum" sz="quarter" idx="12"/>
          </p:nvPr>
        </p:nvSpPr>
        <p:spPr/>
        <p:txBody>
          <a:bodyPr/>
          <a:lstStyle/>
          <a:p>
            <a:fld id="{E4FD657D-3DD9-4B43-8C62-6B8B1DCD1F98}" type="slidenum">
              <a:rPr lang="it-IT" smtClean="0"/>
              <a:t>3</a:t>
            </a:fld>
            <a:endParaRPr lang="it-IT"/>
          </a:p>
        </p:txBody>
      </p:sp>
      <p:sp>
        <p:nvSpPr>
          <p:cNvPr id="9" name="Segnaposto testo 2"/>
          <p:cNvSpPr txBox="1">
            <a:spLocks/>
          </p:cNvSpPr>
          <p:nvPr/>
        </p:nvSpPr>
        <p:spPr>
          <a:xfrm>
            <a:off x="263356" y="2699792"/>
            <a:ext cx="1771650" cy="576064"/>
          </a:xfrm>
          <a:prstGeom prst="rect">
            <a:avLst/>
          </a:prstGeom>
        </p:spPr>
        <p:txBody>
          <a:bodyPr vert="horz">
            <a:normAutofit/>
          </a:bodyPr>
          <a:lstStyle>
            <a:lvl1pPr marL="0" indent="0" algn="l" rtl="0" eaLnBrk="1" latinLnBrk="0" hangingPunct="1">
              <a:spcBef>
                <a:spcPct val="20000"/>
              </a:spcBef>
              <a:spcAft>
                <a:spcPts val="1000"/>
              </a:spcAft>
              <a:buClr>
                <a:schemeClr val="accent1"/>
              </a:buClr>
              <a:buSzPct val="85000"/>
              <a:buFont typeface="Wingdings 2"/>
              <a:buNone/>
              <a:defRPr kumimoji="0" sz="1600" kern="1200">
                <a:solidFill>
                  <a:srgbClr val="FFFFFF"/>
                </a:solidFill>
                <a:latin typeface="+mn-lt"/>
                <a:ea typeface="+mn-ea"/>
                <a:cs typeface="+mn-cs"/>
              </a:defRPr>
            </a:lvl1pPr>
            <a:lvl2pPr marL="548640" indent="-274320" algn="l" rtl="0" eaLnBrk="1" latinLnBrk="0" hangingPunct="1">
              <a:spcBef>
                <a:spcPct val="20000"/>
              </a:spcBef>
              <a:buClr>
                <a:schemeClr val="accent2"/>
              </a:buClr>
              <a:buSzPct val="70000"/>
              <a:buFont typeface="Wingdings"/>
              <a:buNone/>
              <a:defRPr kumimoji="0" sz="1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None/>
              <a:defRPr kumimoji="0" sz="1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None/>
              <a:defRPr kumimoji="0" sz="9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None/>
              <a:defRPr kumimoji="0" sz="9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it-IT" sz="1100" b="1" dirty="0" smtClean="0"/>
              <a:t>DESTINATARI</a:t>
            </a:r>
          </a:p>
          <a:p>
            <a:endParaRPr lang="it-IT" sz="1200" b="1" dirty="0" smtClean="0"/>
          </a:p>
          <a:p>
            <a:endParaRPr lang="it-IT" dirty="0"/>
          </a:p>
        </p:txBody>
      </p:sp>
      <p:sp>
        <p:nvSpPr>
          <p:cNvPr id="2" name="CasellaDiTesto 1"/>
          <p:cNvSpPr txBox="1"/>
          <p:nvPr/>
        </p:nvSpPr>
        <p:spPr>
          <a:xfrm>
            <a:off x="263356" y="4082172"/>
            <a:ext cx="1633024" cy="446276"/>
          </a:xfrm>
          <a:prstGeom prst="rect">
            <a:avLst/>
          </a:prstGeom>
          <a:noFill/>
        </p:spPr>
        <p:txBody>
          <a:bodyPr wrap="square" rtlCol="0">
            <a:spAutoFit/>
          </a:bodyPr>
          <a:lstStyle/>
          <a:p>
            <a:r>
              <a:rPr lang="it-IT" sz="1100" b="1" dirty="0" smtClean="0">
                <a:solidFill>
                  <a:srgbClr val="FFFFFF"/>
                </a:solidFill>
              </a:rPr>
              <a:t>METODOLOGIE</a:t>
            </a:r>
            <a:endParaRPr lang="it-IT" sz="1100" b="1" dirty="0">
              <a:solidFill>
                <a:srgbClr val="FFFFFF"/>
              </a:solidFill>
            </a:endParaRPr>
          </a:p>
          <a:p>
            <a:endParaRPr lang="it-IT" sz="1100" dirty="0"/>
          </a:p>
        </p:txBody>
      </p:sp>
      <p:sp>
        <p:nvSpPr>
          <p:cNvPr id="7" name="CasellaDiTesto 6"/>
          <p:cNvSpPr txBox="1"/>
          <p:nvPr/>
        </p:nvSpPr>
        <p:spPr>
          <a:xfrm>
            <a:off x="283808" y="5292080"/>
            <a:ext cx="1734917" cy="553998"/>
          </a:xfrm>
          <a:prstGeom prst="rect">
            <a:avLst/>
          </a:prstGeom>
          <a:noFill/>
        </p:spPr>
        <p:txBody>
          <a:bodyPr wrap="square" rtlCol="0">
            <a:spAutoFit/>
          </a:bodyPr>
          <a:lstStyle/>
          <a:p>
            <a:r>
              <a:rPr lang="it-IT" sz="1200" b="1" dirty="0" smtClean="0">
                <a:solidFill>
                  <a:srgbClr val="FFFFFF"/>
                </a:solidFill>
              </a:rPr>
              <a:t>DURATA</a:t>
            </a:r>
            <a:endParaRPr lang="it-IT" sz="1200" b="1" dirty="0">
              <a:solidFill>
                <a:srgbClr val="FFFFFF"/>
              </a:solidFill>
            </a:endParaRPr>
          </a:p>
          <a:p>
            <a:endParaRPr lang="it-IT" dirty="0"/>
          </a:p>
        </p:txBody>
      </p:sp>
      <p:sp>
        <p:nvSpPr>
          <p:cNvPr id="10" name="CasellaDiTesto 9"/>
          <p:cNvSpPr txBox="1"/>
          <p:nvPr/>
        </p:nvSpPr>
        <p:spPr>
          <a:xfrm>
            <a:off x="263356" y="5978768"/>
            <a:ext cx="1734917" cy="1569660"/>
          </a:xfrm>
          <a:prstGeom prst="rect">
            <a:avLst/>
          </a:prstGeom>
          <a:noFill/>
        </p:spPr>
        <p:txBody>
          <a:bodyPr wrap="square" rtlCol="0">
            <a:spAutoFit/>
          </a:bodyPr>
          <a:lstStyle/>
          <a:p>
            <a:r>
              <a:rPr lang="it-IT" sz="1200" b="1" dirty="0" smtClean="0">
                <a:solidFill>
                  <a:srgbClr val="FFFFFF"/>
                </a:solidFill>
              </a:rPr>
              <a:t>AZIONI</a:t>
            </a:r>
          </a:p>
          <a:p>
            <a:endParaRPr lang="it-IT" sz="1200" b="1" dirty="0" smtClean="0">
              <a:solidFill>
                <a:srgbClr val="FFFFFF"/>
              </a:solidFill>
            </a:endParaRPr>
          </a:p>
          <a:p>
            <a:endParaRPr lang="it-IT" sz="1200" b="1" dirty="0">
              <a:solidFill>
                <a:srgbClr val="FFFFFF"/>
              </a:solidFill>
            </a:endParaRPr>
          </a:p>
          <a:p>
            <a:endParaRPr lang="it-IT" sz="1200" b="1" dirty="0" smtClean="0">
              <a:solidFill>
                <a:srgbClr val="FFFFFF"/>
              </a:solidFill>
            </a:endParaRPr>
          </a:p>
          <a:p>
            <a:pPr algn="r"/>
            <a:r>
              <a:rPr lang="it-IT" sz="1200" b="1" dirty="0" smtClean="0">
                <a:solidFill>
                  <a:srgbClr val="FFFFFF"/>
                </a:solidFill>
              </a:rPr>
              <a:t>Avvio del progetto, Organizzazione e Coordinamento</a:t>
            </a:r>
          </a:p>
          <a:p>
            <a:endParaRPr lang="it-IT" sz="1200" b="1" dirty="0">
              <a:solidFill>
                <a:srgbClr val="FFFFFF"/>
              </a:solidFill>
            </a:endParaRPr>
          </a:p>
        </p:txBody>
      </p:sp>
    </p:spTree>
    <p:extLst>
      <p:ext uri="{BB962C8B-B14F-4D97-AF65-F5344CB8AC3E}">
        <p14:creationId xmlns:p14="http://schemas.microsoft.com/office/powerpoint/2010/main" val="38607816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sz="quarter" idx="1"/>
          </p:nvPr>
        </p:nvSpPr>
        <p:spPr>
          <a:xfrm>
            <a:off x="2204864" y="755576"/>
            <a:ext cx="4464496" cy="7632848"/>
          </a:xfrm>
        </p:spPr>
        <p:txBody>
          <a:bodyPr>
            <a:noAutofit/>
          </a:bodyPr>
          <a:lstStyle/>
          <a:p>
            <a:pPr marL="0" indent="0" algn="just">
              <a:buNone/>
            </a:pPr>
            <a:r>
              <a:rPr lang="it-IT" sz="950" dirty="0" smtClean="0"/>
              <a:t>L’intervento </a:t>
            </a:r>
            <a:r>
              <a:rPr lang="it-IT" sz="950" dirty="0"/>
              <a:t>prevede le seguenti azioni:</a:t>
            </a:r>
          </a:p>
          <a:p>
            <a:pPr algn="just"/>
            <a:r>
              <a:rPr lang="it-IT" sz="950" i="1" dirty="0"/>
              <a:t>Attivazione, conduzione e supervisione di </a:t>
            </a:r>
            <a:r>
              <a:rPr lang="it-IT" sz="950" i="1" dirty="0" smtClean="0"/>
              <a:t>tre laboratori </a:t>
            </a:r>
            <a:r>
              <a:rPr lang="it-IT" sz="950" i="1" dirty="0"/>
              <a:t>di “Peer </a:t>
            </a:r>
            <a:r>
              <a:rPr lang="it-IT" sz="950" i="1" dirty="0" err="1"/>
              <a:t>t</a:t>
            </a:r>
            <a:r>
              <a:rPr lang="it-IT" sz="950" i="1" dirty="0" err="1" smtClean="0"/>
              <a:t>eaching</a:t>
            </a:r>
            <a:r>
              <a:rPr lang="it-IT" sz="950" i="1" dirty="0"/>
              <a:t>” per insegnanti</a:t>
            </a:r>
            <a:r>
              <a:rPr lang="it-IT" sz="950" dirty="0"/>
              <a:t>. Ogni gruppo di lavoro sarà formato da insegnanti facenti capo ad un numero massimo di </a:t>
            </a:r>
            <a:r>
              <a:rPr lang="it-IT" sz="950" dirty="0" smtClean="0"/>
              <a:t>quattro classi </a:t>
            </a:r>
            <a:r>
              <a:rPr lang="it-IT" sz="950" dirty="0"/>
              <a:t>coinvolte direttamente nell’intervento. Inizialmente con gli insegnanti si condivideranno le finalità, gli obiettivi e le azioni </a:t>
            </a:r>
            <a:r>
              <a:rPr lang="it-IT" sz="950" dirty="0" smtClean="0"/>
              <a:t>del </a:t>
            </a:r>
            <a:r>
              <a:rPr lang="it-IT" sz="950" dirty="0"/>
              <a:t>progetto, si restituiranno i risultati della ricerca </a:t>
            </a:r>
            <a:r>
              <a:rPr lang="it-IT" sz="950" dirty="0" err="1"/>
              <a:t>What’s</a:t>
            </a:r>
            <a:r>
              <a:rPr lang="it-IT" sz="950" dirty="0"/>
              <a:t> </a:t>
            </a:r>
            <a:r>
              <a:rPr lang="it-IT" sz="950" dirty="0" smtClean="0"/>
              <a:t>up </a:t>
            </a:r>
            <a:r>
              <a:rPr lang="it-IT" sz="950" dirty="0" err="1" smtClean="0"/>
              <a:t>contamination</a:t>
            </a:r>
            <a:r>
              <a:rPr lang="it-IT" sz="950" dirty="0" smtClean="0"/>
              <a:t> </a:t>
            </a:r>
            <a:r>
              <a:rPr lang="it-IT" sz="950" dirty="0"/>
              <a:t>e infine si </a:t>
            </a:r>
            <a:r>
              <a:rPr lang="it-IT" sz="950" dirty="0" smtClean="0"/>
              <a:t>stabilirà </a:t>
            </a:r>
            <a:r>
              <a:rPr lang="it-IT" sz="950" dirty="0"/>
              <a:t>un calendario di incontri per un totale di </a:t>
            </a:r>
            <a:r>
              <a:rPr lang="it-IT" sz="950" dirty="0" smtClean="0"/>
              <a:t>cinque incontri</a:t>
            </a:r>
            <a:r>
              <a:rPr lang="it-IT" sz="950" dirty="0"/>
              <a:t>, di </a:t>
            </a:r>
            <a:r>
              <a:rPr lang="it-IT" sz="950" dirty="0" smtClean="0"/>
              <a:t>2 </a:t>
            </a:r>
            <a:r>
              <a:rPr lang="it-IT" sz="950" dirty="0"/>
              <a:t>ore ciascuno, per 10 ore per singolo gruppo. L’attività sarà svolta in accordo con il referente della salute di ogni scuola. Le attività con gli insegnanti si svolgeranno al di fuori dell’orario scolastico e saranno condotte da operatori sociali (sociologi/psicologi) che utilizzeranno una modalità comunicativa che faciliterà il dialogo, la partecipazione e la soluzione dei problemi. In particolare l’attività si concretizzerà nella definizione e nella supervisione di un progetto da realizzare in classe, gestito dall’insegnante in collaborazione con i giovani, a partire dalle indicazioni fornite dal progetto “</a:t>
            </a:r>
            <a:r>
              <a:rPr lang="it-IT" sz="950" dirty="0" err="1"/>
              <a:t>Antani</a:t>
            </a:r>
            <a:r>
              <a:rPr lang="it-IT" sz="950" dirty="0"/>
              <a:t>”. </a:t>
            </a:r>
          </a:p>
          <a:p>
            <a:pPr algn="just"/>
            <a:r>
              <a:rPr lang="it-IT" sz="950" i="1" dirty="0" smtClean="0"/>
              <a:t>Intervento </a:t>
            </a:r>
            <a:r>
              <a:rPr lang="it-IT" sz="950" i="1" dirty="0"/>
              <a:t>da parte dei consulenti in classe. </a:t>
            </a:r>
            <a:r>
              <a:rPr lang="it-IT" sz="950" dirty="0"/>
              <a:t>I consulenti esterni visiteranno le singole classi coinvolte due volte: la prima all’inizio del progetto e </a:t>
            </a:r>
            <a:r>
              <a:rPr lang="it-IT" sz="950" dirty="0" smtClean="0"/>
              <a:t>la seconda alla </a:t>
            </a:r>
            <a:r>
              <a:rPr lang="it-IT" sz="950" dirty="0"/>
              <a:t>fine. Lo scopo sarà quello di “lanciare” il progetto, conoscere la classe raccogliendo dati e informazioni utili al lavoro con gli insegnanti, fornire agli insegnanti un esempio dello stile di conduzione e, per quanto riguarda l’ultimo incontro, valutare l’intervento. Gli operatori coinvolti saranno </a:t>
            </a:r>
            <a:r>
              <a:rPr lang="it-IT" sz="950" dirty="0" smtClean="0"/>
              <a:t>due per </a:t>
            </a:r>
            <a:r>
              <a:rPr lang="it-IT" sz="950" dirty="0"/>
              <a:t>ogni incontro con la presenza dell’insegnante che partecipa ai gruppi di </a:t>
            </a:r>
            <a:r>
              <a:rPr lang="it-IT" sz="950" dirty="0" err="1" smtClean="0"/>
              <a:t>peer</a:t>
            </a:r>
            <a:r>
              <a:rPr lang="it-IT" sz="950" dirty="0" smtClean="0"/>
              <a:t> </a:t>
            </a:r>
            <a:r>
              <a:rPr lang="it-IT" sz="950" dirty="0" err="1"/>
              <a:t>t</a:t>
            </a:r>
            <a:r>
              <a:rPr lang="it-IT" sz="950" dirty="0" err="1" smtClean="0"/>
              <a:t>eaching</a:t>
            </a:r>
            <a:r>
              <a:rPr lang="it-IT" sz="950" dirty="0" smtClean="0"/>
              <a:t>.</a:t>
            </a:r>
          </a:p>
          <a:p>
            <a:pPr algn="just"/>
            <a:r>
              <a:rPr lang="it-IT" sz="950" i="1" dirty="0" smtClean="0"/>
              <a:t>Intervento </a:t>
            </a:r>
            <a:r>
              <a:rPr lang="it-IT" sz="950" i="1" dirty="0"/>
              <a:t>degli insegnanti in classe</a:t>
            </a:r>
            <a:r>
              <a:rPr lang="it-IT" sz="950" dirty="0"/>
              <a:t>. Dopo la condivisione di finalità e obiettivi del progetto all’interno dei gruppi insegnanti e il primo intervento degli operatori esterni in classe, </a:t>
            </a:r>
            <a:r>
              <a:rPr lang="it-IT" sz="950" dirty="0" smtClean="0"/>
              <a:t>i docenti proseguiranno </a:t>
            </a:r>
            <a:r>
              <a:rPr lang="it-IT" sz="950" dirty="0"/>
              <a:t>con la realizzazione delle attività insieme agli studenti. Si ipotizza un impegno in classe degli </a:t>
            </a:r>
            <a:r>
              <a:rPr lang="it-IT" sz="950" dirty="0" smtClean="0"/>
              <a:t>aderenti </a:t>
            </a:r>
            <a:r>
              <a:rPr lang="it-IT" sz="950" dirty="0"/>
              <a:t>per un numero minimo di 10 ore di attività per anno scolastico. Va sottolineato che in alcune scuole dove è stata sperimentata questa metodologia la realizzazione di attività volte a migliorare la comunicazione e il dialogo in classe è stata integrata nelle diverse materie come ad esempio nelle ore di lettere, scienze sociali, arte o </a:t>
            </a:r>
            <a:r>
              <a:rPr lang="it-IT" sz="950" dirty="0" smtClean="0"/>
              <a:t>biologia.</a:t>
            </a:r>
          </a:p>
          <a:p>
            <a:pPr algn="just"/>
            <a:r>
              <a:rPr lang="it-IT" sz="950" i="1" dirty="0" smtClean="0"/>
              <a:t>Coordinamento </a:t>
            </a:r>
            <a:r>
              <a:rPr lang="it-IT" sz="950" i="1" dirty="0"/>
              <a:t>istituzionale</a:t>
            </a:r>
            <a:r>
              <a:rPr lang="it-IT" sz="950" dirty="0"/>
              <a:t>. Il coordinamento con </a:t>
            </a:r>
            <a:r>
              <a:rPr lang="it-IT" sz="950" dirty="0" smtClean="0"/>
              <a:t>AAS </a:t>
            </a:r>
            <a:r>
              <a:rPr lang="it-IT" sz="950" dirty="0"/>
              <a:t>n.2 </a:t>
            </a:r>
            <a:r>
              <a:rPr lang="it-IT" sz="950" dirty="0" smtClean="0"/>
              <a:t>Bassa </a:t>
            </a:r>
            <a:r>
              <a:rPr lang="it-IT" sz="950" dirty="0"/>
              <a:t>Friulana </a:t>
            </a:r>
            <a:r>
              <a:rPr lang="it-IT" sz="950" dirty="0" smtClean="0"/>
              <a:t>- Isontina e </a:t>
            </a:r>
            <a:r>
              <a:rPr lang="it-IT" sz="950" dirty="0"/>
              <a:t>Fondazione sarà tenuto da un referente della ditta incaricata e in base alle esigenze. Il referente rendiconterà in base agli accordi </a:t>
            </a:r>
            <a:r>
              <a:rPr lang="it-IT" sz="950" dirty="0" smtClean="0"/>
              <a:t>previsti.</a:t>
            </a:r>
          </a:p>
          <a:p>
            <a:pPr marL="0" indent="0" algn="just">
              <a:buNone/>
            </a:pPr>
            <a:endParaRPr lang="it-IT" sz="1500" i="1" dirty="0" smtClean="0"/>
          </a:p>
          <a:p>
            <a:pPr marL="0" indent="0" algn="just">
              <a:buNone/>
            </a:pPr>
            <a:r>
              <a:rPr lang="it-IT" sz="950" i="1" dirty="0" smtClean="0"/>
              <a:t>Laboratorio </a:t>
            </a:r>
            <a:r>
              <a:rPr lang="it-IT" sz="950" i="1" dirty="0"/>
              <a:t>studenti. </a:t>
            </a:r>
            <a:r>
              <a:rPr lang="it-IT" sz="950" dirty="0"/>
              <a:t>Coerentemente con l’esperienza realizzata in classe verrà attivato un laboratorio multimediale di progettazione partecipata finalizzato anche a rendere </a:t>
            </a:r>
            <a:r>
              <a:rPr lang="it-IT" sz="950" dirty="0" smtClean="0"/>
              <a:t>visibili </a:t>
            </a:r>
            <a:r>
              <a:rPr lang="it-IT" sz="950" dirty="0"/>
              <a:t>le riflessioni fatte in classe dai propri coetanei. Si tratta di un’attività che richiede l’utilizzo di apparecchiature multimediali (messe a disposizione dalla ditta incaricata). Si prevede un’attività di laboratorio di 15 ore con un numero </a:t>
            </a:r>
            <a:r>
              <a:rPr lang="it-IT" sz="950" dirty="0" smtClean="0"/>
              <a:t>di dieci ragazzi </a:t>
            </a:r>
            <a:r>
              <a:rPr lang="it-IT" sz="950" dirty="0"/>
              <a:t>che saranno seguiti da due operatori. I materiali prodotti saranno pubblicati sul sito www.contaminaction.me.</a:t>
            </a:r>
          </a:p>
          <a:p>
            <a:pPr marL="0" indent="0" algn="just">
              <a:buNone/>
            </a:pPr>
            <a:endParaRPr lang="it-IT" sz="950" dirty="0" smtClean="0"/>
          </a:p>
        </p:txBody>
      </p:sp>
      <p:sp>
        <p:nvSpPr>
          <p:cNvPr id="5" name="Segnaposto testo 2"/>
          <p:cNvSpPr txBox="1">
            <a:spLocks/>
          </p:cNvSpPr>
          <p:nvPr/>
        </p:nvSpPr>
        <p:spPr>
          <a:xfrm>
            <a:off x="283808" y="6948264"/>
            <a:ext cx="1771650" cy="1296144"/>
          </a:xfrm>
          <a:prstGeom prst="rect">
            <a:avLst/>
          </a:prstGeom>
        </p:spPr>
        <p:txBody>
          <a:bodyPr vert="horz">
            <a:normAutofit/>
          </a:bodyPr>
          <a:lstStyle>
            <a:lvl1pPr marL="0" indent="0" algn="l" rtl="0" eaLnBrk="1" latinLnBrk="0" hangingPunct="1">
              <a:spcBef>
                <a:spcPct val="20000"/>
              </a:spcBef>
              <a:spcAft>
                <a:spcPts val="1000"/>
              </a:spcAft>
              <a:buClr>
                <a:schemeClr val="accent1"/>
              </a:buClr>
              <a:buSzPct val="85000"/>
              <a:buFont typeface="Wingdings 2"/>
              <a:buNone/>
              <a:defRPr kumimoji="0" sz="1600" kern="1200">
                <a:solidFill>
                  <a:srgbClr val="FFFFFF"/>
                </a:solidFill>
                <a:latin typeface="+mn-lt"/>
                <a:ea typeface="+mn-ea"/>
                <a:cs typeface="+mn-cs"/>
              </a:defRPr>
            </a:lvl1pPr>
            <a:lvl2pPr marL="548640" indent="-274320" algn="l" rtl="0" eaLnBrk="1" latinLnBrk="0" hangingPunct="1">
              <a:spcBef>
                <a:spcPct val="20000"/>
              </a:spcBef>
              <a:buClr>
                <a:schemeClr val="accent2"/>
              </a:buClr>
              <a:buSzPct val="70000"/>
              <a:buFont typeface="Wingdings"/>
              <a:buNone/>
              <a:defRPr kumimoji="0" sz="1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None/>
              <a:defRPr kumimoji="0" sz="1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None/>
              <a:defRPr kumimoji="0" sz="9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None/>
              <a:defRPr kumimoji="0" sz="9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endParaRPr lang="it-IT" sz="1200" b="1" dirty="0">
              <a:latin typeface="+mj-lt"/>
            </a:endParaRPr>
          </a:p>
        </p:txBody>
      </p:sp>
      <p:sp>
        <p:nvSpPr>
          <p:cNvPr id="3" name="Segnaposto numero diapositiva 2"/>
          <p:cNvSpPr>
            <a:spLocks noGrp="1"/>
          </p:cNvSpPr>
          <p:nvPr>
            <p:ph type="sldNum" sz="quarter" idx="12"/>
          </p:nvPr>
        </p:nvSpPr>
        <p:spPr/>
        <p:txBody>
          <a:bodyPr/>
          <a:lstStyle/>
          <a:p>
            <a:fld id="{E4FD657D-3DD9-4B43-8C62-6B8B1DCD1F98}" type="slidenum">
              <a:rPr lang="it-IT" smtClean="0"/>
              <a:t>4</a:t>
            </a:fld>
            <a:endParaRPr lang="it-IT"/>
          </a:p>
        </p:txBody>
      </p:sp>
      <p:sp>
        <p:nvSpPr>
          <p:cNvPr id="2" name="CasellaDiTesto 1"/>
          <p:cNvSpPr txBox="1"/>
          <p:nvPr/>
        </p:nvSpPr>
        <p:spPr>
          <a:xfrm>
            <a:off x="283808" y="1115616"/>
            <a:ext cx="1633024" cy="6524863"/>
          </a:xfrm>
          <a:prstGeom prst="rect">
            <a:avLst/>
          </a:prstGeom>
          <a:noFill/>
        </p:spPr>
        <p:txBody>
          <a:bodyPr wrap="square" rtlCol="0">
            <a:spAutoFit/>
          </a:bodyPr>
          <a:lstStyle/>
          <a:p>
            <a:pPr algn="r"/>
            <a:endParaRPr lang="it-IT" sz="1100" b="1" dirty="0" smtClean="0">
              <a:solidFill>
                <a:srgbClr val="FFFFFF"/>
              </a:solidFill>
            </a:endParaRPr>
          </a:p>
          <a:p>
            <a:pPr algn="r"/>
            <a:r>
              <a:rPr lang="it-IT" sz="1100" b="1" dirty="0" smtClean="0">
                <a:solidFill>
                  <a:srgbClr val="FFFFFF"/>
                </a:solidFill>
              </a:rPr>
              <a:t>Intervento</a:t>
            </a: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a:solidFill>
                <a:srgbClr val="FFFFFF"/>
              </a:solidFill>
            </a:endParaRPr>
          </a:p>
          <a:p>
            <a:pPr algn="r"/>
            <a:endParaRPr lang="it-IT" sz="1100" b="1" dirty="0" smtClean="0">
              <a:solidFill>
                <a:srgbClr val="FFFFFF"/>
              </a:solidFill>
            </a:endParaRPr>
          </a:p>
          <a:p>
            <a:pPr algn="r"/>
            <a:endParaRPr lang="it-IT" sz="1100" b="1" dirty="0" smtClean="0">
              <a:solidFill>
                <a:srgbClr val="FFFFFF"/>
              </a:solidFill>
            </a:endParaRPr>
          </a:p>
          <a:p>
            <a:pPr algn="r"/>
            <a:r>
              <a:rPr lang="it-IT" sz="1100" b="1" dirty="0" smtClean="0">
                <a:solidFill>
                  <a:srgbClr val="FFFFFF"/>
                </a:solidFill>
              </a:rPr>
              <a:t>Laboratorio</a:t>
            </a:r>
            <a:endParaRPr lang="it-IT" sz="1100" b="1" dirty="0">
              <a:solidFill>
                <a:srgbClr val="FFFFFF"/>
              </a:solidFill>
            </a:endParaRPr>
          </a:p>
          <a:p>
            <a:endParaRPr lang="it-IT" sz="1100" dirty="0" smtClean="0"/>
          </a:p>
          <a:p>
            <a:endParaRPr lang="it-IT" sz="1100" dirty="0"/>
          </a:p>
        </p:txBody>
      </p:sp>
    </p:spTree>
    <p:extLst>
      <p:ext uri="{BB962C8B-B14F-4D97-AF65-F5344CB8AC3E}">
        <p14:creationId xmlns:p14="http://schemas.microsoft.com/office/powerpoint/2010/main" val="6848291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sz="quarter" idx="1"/>
          </p:nvPr>
        </p:nvSpPr>
        <p:spPr>
          <a:xfrm>
            <a:off x="2204864" y="755576"/>
            <a:ext cx="4464496" cy="7704856"/>
          </a:xfrm>
        </p:spPr>
        <p:txBody>
          <a:bodyPr>
            <a:noAutofit/>
          </a:bodyPr>
          <a:lstStyle/>
          <a:p>
            <a:pPr marL="0" indent="0" algn="just">
              <a:spcBef>
                <a:spcPts val="0"/>
              </a:spcBef>
              <a:buNone/>
            </a:pPr>
            <a:endParaRPr lang="it-IT" sz="500" i="1" u="sng" dirty="0" smtClean="0"/>
          </a:p>
          <a:p>
            <a:pPr marL="0" indent="0" algn="just">
              <a:buNone/>
            </a:pPr>
            <a:r>
              <a:rPr lang="it-IT" sz="950" i="1" dirty="0"/>
              <a:t>Attività di valutazione: </a:t>
            </a:r>
            <a:r>
              <a:rPr lang="it-IT" sz="950" i="1" dirty="0" err="1"/>
              <a:t>pre</a:t>
            </a:r>
            <a:r>
              <a:rPr lang="it-IT" sz="950" i="1" dirty="0"/>
              <a:t>-post</a:t>
            </a:r>
            <a:r>
              <a:rPr lang="it-IT" sz="950" dirty="0"/>
              <a:t>. All’inizio e alla fine dell’attività di progetto agli studenti verrà richiesto di rispondere ad un questionario finalizzato ad acquisire informazioni e a valutare l’intervento. L’elaborazione e l’analisi dei dati e la produzione del rapporto finale sarà effettuata da un epidemiologo della ditta incaricata. </a:t>
            </a:r>
          </a:p>
          <a:p>
            <a:pPr marL="0" indent="0" algn="just">
              <a:buNone/>
            </a:pPr>
            <a:endParaRPr lang="it-IT" sz="1500" b="1" dirty="0"/>
          </a:p>
          <a:p>
            <a:pPr marL="0" lvl="0" indent="0" algn="just">
              <a:buNone/>
            </a:pPr>
            <a:r>
              <a:rPr lang="it-IT" sz="950" i="1" dirty="0" smtClean="0"/>
              <a:t>Sito internet.</a:t>
            </a:r>
            <a:r>
              <a:rPr lang="it-IT" sz="950" dirty="0" smtClean="0"/>
              <a:t> Gestione </a:t>
            </a:r>
            <a:r>
              <a:rPr lang="it-IT" sz="950" dirty="0"/>
              <a:t>e implementazione sito internet</a:t>
            </a:r>
            <a:r>
              <a:rPr lang="it-IT" sz="950" i="1" dirty="0"/>
              <a:t> </a:t>
            </a:r>
            <a:r>
              <a:rPr lang="it-IT" sz="950" dirty="0"/>
              <a:t>www.contaminaction.me con i prodotti dei </a:t>
            </a:r>
            <a:r>
              <a:rPr lang="it-IT" sz="950" dirty="0" smtClean="0"/>
              <a:t>giovani e i </a:t>
            </a:r>
            <a:r>
              <a:rPr lang="it-IT" sz="950" dirty="0"/>
              <a:t>materiali realizzati. </a:t>
            </a:r>
          </a:p>
          <a:p>
            <a:pPr marL="0" lvl="0" indent="0" algn="just">
              <a:buNone/>
            </a:pPr>
            <a:endParaRPr lang="it-IT" sz="500" dirty="0" smtClean="0"/>
          </a:p>
          <a:p>
            <a:pPr marL="0" lvl="0" indent="0" algn="just">
              <a:buNone/>
            </a:pPr>
            <a:r>
              <a:rPr lang="it-IT" sz="950" i="1" dirty="0" smtClean="0"/>
              <a:t>Articoli </a:t>
            </a:r>
            <a:r>
              <a:rPr lang="it-IT" sz="950" i="1" dirty="0"/>
              <a:t>su mezzi di comunicazione</a:t>
            </a:r>
            <a:r>
              <a:rPr lang="it-IT" sz="950" dirty="0"/>
              <a:t>. Si darà visibilità al progetto mettendo in evidenza i loghi istituzionali. La pubblicazione di articoli e la diffusione di comunicati sarà prima visionata dal </a:t>
            </a:r>
            <a:r>
              <a:rPr lang="it-IT" sz="950"/>
              <a:t>referente </a:t>
            </a:r>
            <a:r>
              <a:rPr lang="it-IT" sz="950" smtClean="0"/>
              <a:t>dell’AAS </a:t>
            </a:r>
            <a:r>
              <a:rPr lang="it-IT" sz="950" dirty="0"/>
              <a:t>n.2 </a:t>
            </a:r>
            <a:r>
              <a:rPr lang="it-IT" sz="950" dirty="0" smtClean="0"/>
              <a:t>Bassa </a:t>
            </a:r>
            <a:r>
              <a:rPr lang="it-IT" sz="950" dirty="0"/>
              <a:t>Friulana -</a:t>
            </a:r>
            <a:r>
              <a:rPr lang="it-IT" sz="950" dirty="0" smtClean="0"/>
              <a:t> Isontina </a:t>
            </a:r>
            <a:r>
              <a:rPr lang="it-IT" sz="950" dirty="0"/>
              <a:t>del Dipartimento di Prevenzione</a:t>
            </a:r>
            <a:r>
              <a:rPr lang="it-IT" sz="950" dirty="0" smtClean="0"/>
              <a:t>.</a:t>
            </a:r>
          </a:p>
          <a:p>
            <a:pPr marL="0" lvl="0" indent="0" algn="just">
              <a:buNone/>
            </a:pPr>
            <a:endParaRPr lang="it-IT" sz="500" dirty="0"/>
          </a:p>
          <a:p>
            <a:pPr marL="0" lvl="0" indent="0" algn="just">
              <a:buNone/>
            </a:pPr>
            <a:r>
              <a:rPr lang="it-IT" sz="950" i="1" dirty="0"/>
              <a:t>Evento di restituzione</a:t>
            </a:r>
            <a:r>
              <a:rPr lang="it-IT" sz="950" dirty="0"/>
              <a:t>. L’evento di restituzione ha lo scopo di informare il “mondo della scuola” e il “territorio” sugli esiti del progetto anche al fine di promuoverne la sua replicabilità.</a:t>
            </a:r>
          </a:p>
          <a:p>
            <a:pPr marL="0" indent="0" algn="just">
              <a:buNone/>
            </a:pPr>
            <a:endParaRPr lang="it-IT" sz="1500" b="1" dirty="0"/>
          </a:p>
          <a:p>
            <a:pPr marL="0" lvl="0" indent="0" algn="just">
              <a:spcBef>
                <a:spcPts val="0"/>
              </a:spcBef>
              <a:buNone/>
            </a:pPr>
            <a:r>
              <a:rPr lang="it-IT" sz="950" dirty="0"/>
              <a:t>Prodotti: rendicontazione attività, rapporto di valutazione, creazione di materiale per l’intervento in classe, materiale per la diffusione del progetto e la sua visibilità.</a:t>
            </a:r>
            <a:endParaRPr lang="it-IT" sz="950" i="1" u="sng" dirty="0"/>
          </a:p>
          <a:p>
            <a:pPr marL="0" indent="0" algn="just">
              <a:spcBef>
                <a:spcPts val="0"/>
              </a:spcBef>
              <a:buNone/>
            </a:pPr>
            <a:r>
              <a:rPr lang="it-IT" sz="950" i="1" u="sng" dirty="0" smtClean="0"/>
              <a:t>_______________________________________________________</a:t>
            </a:r>
            <a:endParaRPr lang="it-IT" sz="950" i="1" u="sng" dirty="0"/>
          </a:p>
          <a:p>
            <a:pPr marL="0" indent="0" algn="just">
              <a:spcBef>
                <a:spcPts val="0"/>
              </a:spcBef>
              <a:buNone/>
            </a:pPr>
            <a:endParaRPr lang="it-IT" sz="950" i="1" u="sng" dirty="0" smtClean="0"/>
          </a:p>
          <a:p>
            <a:pPr marL="0" indent="0" algn="just">
              <a:buNone/>
            </a:pPr>
            <a:r>
              <a:rPr lang="it-IT" sz="950" dirty="0" smtClean="0"/>
              <a:t>Un’équipe </a:t>
            </a:r>
            <a:r>
              <a:rPr lang="it-IT" sz="950" dirty="0"/>
              <a:t>multidisciplinare di professionisti: sociologi, psicologi-psicoterapeuti, educatori e tecnici informatici e </a:t>
            </a:r>
            <a:r>
              <a:rPr lang="it-IT" sz="950" dirty="0" smtClean="0"/>
              <a:t>dell’immagine.</a:t>
            </a:r>
            <a:endParaRPr lang="it-IT" sz="950" dirty="0"/>
          </a:p>
          <a:p>
            <a:pPr marL="0" indent="0" algn="just">
              <a:spcBef>
                <a:spcPts val="0"/>
              </a:spcBef>
              <a:buNone/>
            </a:pPr>
            <a:r>
              <a:rPr lang="it-IT" sz="950" i="1" u="sng" dirty="0" smtClean="0"/>
              <a:t>_______________________________________________________</a:t>
            </a:r>
            <a:endParaRPr lang="it-IT" sz="950" i="1" u="sng" dirty="0"/>
          </a:p>
          <a:p>
            <a:pPr marL="0" indent="0" algn="just">
              <a:spcBef>
                <a:spcPts val="1200"/>
              </a:spcBef>
              <a:buClr>
                <a:srgbClr val="003195"/>
              </a:buClr>
              <a:buNone/>
            </a:pPr>
            <a:r>
              <a:rPr lang="it-IT" sz="950" dirty="0" smtClean="0"/>
              <a:t>Fondazione </a:t>
            </a:r>
            <a:r>
              <a:rPr lang="it-IT" sz="950" dirty="0"/>
              <a:t>Cassa di Risparmio di Gorizia</a:t>
            </a:r>
          </a:p>
          <a:p>
            <a:pPr marL="0" indent="0" algn="just">
              <a:spcBef>
                <a:spcPts val="0"/>
              </a:spcBef>
              <a:buClr>
                <a:srgbClr val="003195"/>
              </a:buClr>
              <a:buNone/>
            </a:pPr>
            <a:r>
              <a:rPr lang="it-IT" sz="950" dirty="0"/>
              <a:t>Via Carducci, 2 – 34170 Gorizia</a:t>
            </a:r>
          </a:p>
          <a:p>
            <a:pPr marL="0" indent="0" algn="just">
              <a:spcBef>
                <a:spcPts val="0"/>
              </a:spcBef>
              <a:buClr>
                <a:srgbClr val="003195"/>
              </a:buClr>
              <a:buNone/>
            </a:pPr>
            <a:r>
              <a:rPr lang="it-IT" sz="950" dirty="0"/>
              <a:t>Tel. 0481/537111 Fax 0481/534354</a:t>
            </a:r>
          </a:p>
          <a:p>
            <a:pPr marL="0" indent="0" algn="just">
              <a:spcBef>
                <a:spcPts val="0"/>
              </a:spcBef>
              <a:buClr>
                <a:srgbClr val="003195"/>
              </a:buClr>
              <a:buNone/>
            </a:pPr>
            <a:r>
              <a:rPr lang="it-IT" sz="950" dirty="0"/>
              <a:t>Mail:  rol@fondazionecarigo.it</a:t>
            </a:r>
          </a:p>
          <a:p>
            <a:pPr marL="0" indent="0" algn="just">
              <a:spcBef>
                <a:spcPts val="0"/>
              </a:spcBef>
              <a:buClr>
                <a:srgbClr val="003195"/>
              </a:buClr>
              <a:buNone/>
            </a:pPr>
            <a:r>
              <a:rPr lang="it-IT" sz="950" dirty="0"/>
              <a:t>Sito web:  </a:t>
            </a:r>
            <a:r>
              <a:rPr lang="it-IT" sz="1000" dirty="0" smtClean="0">
                <a:hlinkClick r:id="rId2"/>
              </a:rPr>
              <a:t>www.fondazionecarigo.it</a:t>
            </a:r>
            <a:endParaRPr lang="it-IT" sz="1000" i="1" u="sng" dirty="0"/>
          </a:p>
        </p:txBody>
      </p:sp>
      <p:sp>
        <p:nvSpPr>
          <p:cNvPr id="5" name="Segnaposto testo 2"/>
          <p:cNvSpPr txBox="1">
            <a:spLocks/>
          </p:cNvSpPr>
          <p:nvPr/>
        </p:nvSpPr>
        <p:spPr>
          <a:xfrm>
            <a:off x="283808" y="6948264"/>
            <a:ext cx="1771650" cy="1296144"/>
          </a:xfrm>
          <a:prstGeom prst="rect">
            <a:avLst/>
          </a:prstGeom>
        </p:spPr>
        <p:txBody>
          <a:bodyPr vert="horz">
            <a:normAutofit/>
          </a:bodyPr>
          <a:lstStyle>
            <a:lvl1pPr marL="0" indent="0" algn="l" rtl="0" eaLnBrk="1" latinLnBrk="0" hangingPunct="1">
              <a:spcBef>
                <a:spcPct val="20000"/>
              </a:spcBef>
              <a:spcAft>
                <a:spcPts val="1000"/>
              </a:spcAft>
              <a:buClr>
                <a:schemeClr val="accent1"/>
              </a:buClr>
              <a:buSzPct val="85000"/>
              <a:buFont typeface="Wingdings 2"/>
              <a:buNone/>
              <a:defRPr kumimoji="0" sz="1600" kern="1200">
                <a:solidFill>
                  <a:srgbClr val="FFFFFF"/>
                </a:solidFill>
                <a:latin typeface="+mn-lt"/>
                <a:ea typeface="+mn-ea"/>
                <a:cs typeface="+mn-cs"/>
              </a:defRPr>
            </a:lvl1pPr>
            <a:lvl2pPr marL="548640" indent="-274320" algn="l" rtl="0" eaLnBrk="1" latinLnBrk="0" hangingPunct="1">
              <a:spcBef>
                <a:spcPct val="20000"/>
              </a:spcBef>
              <a:buClr>
                <a:schemeClr val="accent2"/>
              </a:buClr>
              <a:buSzPct val="70000"/>
              <a:buFont typeface="Wingdings"/>
              <a:buNone/>
              <a:defRPr kumimoji="0" sz="1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None/>
              <a:defRPr kumimoji="0" sz="1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None/>
              <a:defRPr kumimoji="0" sz="9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None/>
              <a:defRPr kumimoji="0" sz="9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endParaRPr lang="it-IT" sz="1200" b="1" dirty="0">
              <a:latin typeface="+mj-lt"/>
            </a:endParaRPr>
          </a:p>
        </p:txBody>
      </p:sp>
      <p:sp>
        <p:nvSpPr>
          <p:cNvPr id="3" name="Segnaposto numero diapositiva 2"/>
          <p:cNvSpPr>
            <a:spLocks noGrp="1"/>
          </p:cNvSpPr>
          <p:nvPr>
            <p:ph type="sldNum" sz="quarter" idx="12"/>
          </p:nvPr>
        </p:nvSpPr>
        <p:spPr/>
        <p:txBody>
          <a:bodyPr/>
          <a:lstStyle/>
          <a:p>
            <a:fld id="{E4FD657D-3DD9-4B43-8C62-6B8B1DCD1F98}" type="slidenum">
              <a:rPr lang="it-IT" smtClean="0"/>
              <a:t>5</a:t>
            </a:fld>
            <a:endParaRPr lang="it-IT"/>
          </a:p>
        </p:txBody>
      </p:sp>
      <p:sp>
        <p:nvSpPr>
          <p:cNvPr id="7" name="CasellaDiTesto 6"/>
          <p:cNvSpPr txBox="1"/>
          <p:nvPr/>
        </p:nvSpPr>
        <p:spPr>
          <a:xfrm>
            <a:off x="283808" y="1115616"/>
            <a:ext cx="1734917" cy="2908489"/>
          </a:xfrm>
          <a:prstGeom prst="rect">
            <a:avLst/>
          </a:prstGeom>
          <a:noFill/>
        </p:spPr>
        <p:txBody>
          <a:bodyPr wrap="square" rtlCol="0">
            <a:spAutoFit/>
          </a:bodyPr>
          <a:lstStyle/>
          <a:p>
            <a:pPr algn="r"/>
            <a:r>
              <a:rPr lang="it-IT" sz="1200" b="1" dirty="0" smtClean="0">
                <a:solidFill>
                  <a:srgbClr val="FFFFFF"/>
                </a:solidFill>
              </a:rPr>
              <a:t>Valutazione</a:t>
            </a:r>
          </a:p>
          <a:p>
            <a:pPr algn="r"/>
            <a:endParaRPr lang="it-IT" sz="1200" b="1" dirty="0">
              <a:solidFill>
                <a:srgbClr val="FFFFFF"/>
              </a:solidFill>
            </a:endParaRPr>
          </a:p>
          <a:p>
            <a:pPr algn="r"/>
            <a:endParaRPr lang="it-IT" sz="1500" b="1" dirty="0" smtClean="0">
              <a:solidFill>
                <a:srgbClr val="FFFFFF"/>
              </a:solidFill>
            </a:endParaRPr>
          </a:p>
          <a:p>
            <a:pPr algn="r"/>
            <a:endParaRPr lang="it-IT" sz="1200" b="1" dirty="0" smtClean="0">
              <a:solidFill>
                <a:srgbClr val="FFFFFF"/>
              </a:solidFill>
            </a:endParaRPr>
          </a:p>
          <a:p>
            <a:pPr algn="r"/>
            <a:r>
              <a:rPr lang="it-IT" sz="1200" b="1" dirty="0" smtClean="0">
                <a:solidFill>
                  <a:srgbClr val="FFFFFF"/>
                </a:solidFill>
              </a:rPr>
              <a:t>Visibilità</a:t>
            </a:r>
          </a:p>
          <a:p>
            <a:pPr algn="r"/>
            <a:endParaRPr lang="it-IT" sz="1200" b="1" dirty="0" smtClean="0">
              <a:solidFill>
                <a:srgbClr val="FFFFFF"/>
              </a:solidFill>
            </a:endParaRPr>
          </a:p>
          <a:p>
            <a:pPr algn="r"/>
            <a:endParaRPr lang="it-IT" sz="1200" b="1" dirty="0">
              <a:solidFill>
                <a:srgbClr val="FFFFFF"/>
              </a:solidFill>
            </a:endParaRPr>
          </a:p>
          <a:p>
            <a:pPr algn="r"/>
            <a:endParaRPr lang="it-IT" sz="1200" b="1" dirty="0" smtClean="0">
              <a:solidFill>
                <a:srgbClr val="FFFFFF"/>
              </a:solidFill>
            </a:endParaRPr>
          </a:p>
          <a:p>
            <a:pPr algn="r"/>
            <a:endParaRPr lang="it-IT" sz="1200" b="1" dirty="0">
              <a:solidFill>
                <a:srgbClr val="FFFFFF"/>
              </a:solidFill>
            </a:endParaRPr>
          </a:p>
          <a:p>
            <a:pPr algn="r"/>
            <a:endParaRPr lang="it-IT" sz="1200" b="1" dirty="0" smtClean="0">
              <a:solidFill>
                <a:srgbClr val="FFFFFF"/>
              </a:solidFill>
            </a:endParaRPr>
          </a:p>
          <a:p>
            <a:pPr algn="r"/>
            <a:endParaRPr lang="it-IT" sz="1200" b="1" dirty="0">
              <a:solidFill>
                <a:srgbClr val="FFFFFF"/>
              </a:solidFill>
            </a:endParaRPr>
          </a:p>
          <a:p>
            <a:pPr algn="r"/>
            <a:endParaRPr lang="it-IT" sz="1200" b="1" dirty="0" smtClean="0">
              <a:solidFill>
                <a:srgbClr val="FFFFFF"/>
              </a:solidFill>
            </a:endParaRPr>
          </a:p>
          <a:p>
            <a:pPr algn="r"/>
            <a:endParaRPr lang="it-IT" sz="1200" b="1" dirty="0">
              <a:solidFill>
                <a:srgbClr val="FFFFFF"/>
              </a:solidFill>
            </a:endParaRPr>
          </a:p>
          <a:p>
            <a:pPr algn="r"/>
            <a:endParaRPr lang="it-IT" sz="1200" b="1" dirty="0" smtClean="0">
              <a:solidFill>
                <a:srgbClr val="FFFFFF"/>
              </a:solidFill>
            </a:endParaRPr>
          </a:p>
          <a:p>
            <a:pPr algn="r"/>
            <a:r>
              <a:rPr lang="it-IT" sz="1200" b="1" dirty="0" smtClean="0">
                <a:solidFill>
                  <a:srgbClr val="FFFFFF"/>
                </a:solidFill>
              </a:rPr>
              <a:t>Output</a:t>
            </a:r>
          </a:p>
        </p:txBody>
      </p:sp>
      <p:sp>
        <p:nvSpPr>
          <p:cNvPr id="8" name="CasellaDiTesto 7"/>
          <p:cNvSpPr txBox="1"/>
          <p:nvPr/>
        </p:nvSpPr>
        <p:spPr>
          <a:xfrm>
            <a:off x="283807" y="4499992"/>
            <a:ext cx="1734917" cy="461665"/>
          </a:xfrm>
          <a:prstGeom prst="rect">
            <a:avLst/>
          </a:prstGeom>
          <a:noFill/>
        </p:spPr>
        <p:txBody>
          <a:bodyPr wrap="square" rtlCol="0">
            <a:spAutoFit/>
          </a:bodyPr>
          <a:lstStyle/>
          <a:p>
            <a:r>
              <a:rPr lang="it-IT" sz="1200" b="1" dirty="0" smtClean="0">
                <a:solidFill>
                  <a:srgbClr val="FFFFFF"/>
                </a:solidFill>
              </a:rPr>
              <a:t>TEAM DI INTERVENTO</a:t>
            </a:r>
            <a:endParaRPr lang="it-IT" dirty="0"/>
          </a:p>
        </p:txBody>
      </p:sp>
    </p:spTree>
    <p:extLst>
      <p:ext uri="{BB962C8B-B14F-4D97-AF65-F5344CB8AC3E}">
        <p14:creationId xmlns:p14="http://schemas.microsoft.com/office/powerpoint/2010/main" val="16495451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bandi/programmi">
      <a:dk1>
        <a:sysClr val="windowText" lastClr="000000"/>
      </a:dk1>
      <a:lt1>
        <a:sysClr val="window" lastClr="FFFFFF"/>
      </a:lt1>
      <a:dk2>
        <a:srgbClr val="F2F2F2"/>
      </a:dk2>
      <a:lt2>
        <a:srgbClr val="FFFFFF"/>
      </a:lt2>
      <a:accent1>
        <a:srgbClr val="003195"/>
      </a:accent1>
      <a:accent2>
        <a:srgbClr val="E40059"/>
      </a:accent2>
      <a:accent3>
        <a:srgbClr val="003195"/>
      </a:accent3>
      <a:accent4>
        <a:srgbClr val="003195"/>
      </a:accent4>
      <a:accent5>
        <a:srgbClr val="003195"/>
      </a:accent5>
      <a:accent6>
        <a:srgbClr val="003195"/>
      </a:accent6>
      <a:hlink>
        <a:srgbClr val="003195"/>
      </a:hlink>
      <a:folHlink>
        <a:srgbClr val="003195"/>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3004</TotalTime>
  <Words>1499</Words>
  <Application>Microsoft Office PowerPoint</Application>
  <PresentationFormat>Presentazione su schermo (4:3)</PresentationFormat>
  <Paragraphs>149</Paragraphs>
  <Slides>5</Slides>
  <Notes>0</Notes>
  <HiddenSlides>0</HiddenSlides>
  <MMClips>0</MMClips>
  <ScaleCrop>false</ScaleCrop>
  <HeadingPairs>
    <vt:vector size="4" baseType="variant">
      <vt:variant>
        <vt:lpstr>Tema</vt:lpstr>
      </vt:variant>
      <vt:variant>
        <vt:i4>1</vt:i4>
      </vt:variant>
      <vt:variant>
        <vt:lpstr>Titoli diapositive</vt:lpstr>
      </vt:variant>
      <vt:variant>
        <vt:i4>5</vt:i4>
      </vt:variant>
    </vt:vector>
  </HeadingPairs>
  <TitlesOfParts>
    <vt:vector size="6" baseType="lpstr">
      <vt:lpstr>Città</vt:lpstr>
      <vt:lpstr>Presentazione standard di PowerPoint</vt:lpstr>
      <vt:lpstr>      </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BANDO CRESCITA 2017</dc:title>
  <dc:creator>UTENTE5</dc:creator>
  <cp:lastModifiedBy>UTENTE8</cp:lastModifiedBy>
  <cp:revision>200</cp:revision>
  <cp:lastPrinted>2019-09-27T08:20:12Z</cp:lastPrinted>
  <dcterms:created xsi:type="dcterms:W3CDTF">2017-02-08T11:38:12Z</dcterms:created>
  <dcterms:modified xsi:type="dcterms:W3CDTF">2019-09-27T08:28:13Z</dcterms:modified>
</cp:coreProperties>
</file>