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56" r:id="rId2"/>
    <p:sldId id="258" r:id="rId3"/>
    <p:sldId id="260" r:id="rId4"/>
  </p:sldIdLst>
  <p:sldSz cx="6858000" cy="9144000" type="screen4x3"/>
  <p:notesSz cx="6799263" cy="9929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8111" autoAdjust="0"/>
  </p:normalViewPr>
  <p:slideViewPr>
    <p:cSldViewPr>
      <p:cViewPr>
        <p:scale>
          <a:sx n="130" d="100"/>
          <a:sy n="130" d="100"/>
        </p:scale>
        <p:origin x="-2880" y="237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CC6FA-1413-48A6-894A-6BCC93F032CE}" type="datetimeFigureOut">
              <a:rPr lang="it-IT" smtClean="0"/>
              <a:t>27/09/2019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24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D6F047-1AD4-4D0F-94A3-07D0C90BA9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5390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8940801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6743700" y="4064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6858000" cy="3352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028700" y="3759200"/>
            <a:ext cx="4800600" cy="23368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F1959-219B-45AA-92AD-D3118582EC14}" type="datetime1">
              <a:rPr lang="it-IT" smtClean="0"/>
              <a:t>27/09/2019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116586" y="3226816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auto">
          <a:xfrm>
            <a:off x="114300" y="203201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e 12"/>
          <p:cNvSpPr/>
          <p:nvPr/>
        </p:nvSpPr>
        <p:spPr>
          <a:xfrm>
            <a:off x="3200400" y="2820416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3271266" y="2946401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3257550" y="2932602"/>
            <a:ext cx="342900" cy="588433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4FD657D-3DD9-4B43-8C62-6B8B1DCD1F98}" type="slidenum">
              <a:rPr lang="it-IT" smtClean="0"/>
              <a:t>‹N›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514350" y="508000"/>
            <a:ext cx="5829300" cy="23368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22663-811E-4343-8D2A-F54A2EF24247}" type="datetime1">
              <a:rPr lang="it-IT" smtClean="0"/>
              <a:t>27/09/2019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657D-3DD9-4B43-8C62-6B8B1DCD1F98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>
            <a:spLocks noChangeArrowheads="1"/>
          </p:cNvSpPr>
          <p:nvPr/>
        </p:nvSpPr>
        <p:spPr bwMode="white">
          <a:xfrm>
            <a:off x="0" y="8940801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white">
          <a:xfrm>
            <a:off x="5257800" y="0"/>
            <a:ext cx="16002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white">
          <a:xfrm>
            <a:off x="0" y="0"/>
            <a:ext cx="6858000" cy="20726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tangolo 10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14300" y="207265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 rot="5400000">
            <a:off x="1194817" y="4370832"/>
            <a:ext cx="8327136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5129784" y="3901017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e 14"/>
          <p:cNvSpPr/>
          <p:nvPr/>
        </p:nvSpPr>
        <p:spPr>
          <a:xfrm>
            <a:off x="5200650" y="4027001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5186934" y="4013203"/>
            <a:ext cx="342900" cy="588433"/>
          </a:xfrm>
        </p:spPr>
        <p:txBody>
          <a:bodyPr/>
          <a:lstStyle/>
          <a:p>
            <a:fld id="{E4FD657D-3DD9-4B43-8C62-6B8B1DCD1F98}" type="slidenum">
              <a:rPr lang="it-IT" smtClean="0"/>
              <a:t>‹N›</a:t>
            </a:fld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28600" y="406401"/>
            <a:ext cx="4914900" cy="7761821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B0ECD-93B6-4D60-A79B-A3840429C108}" type="datetime1">
              <a:rPr lang="it-IT" smtClean="0"/>
              <a:t>27/09/2019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5543550" y="406403"/>
            <a:ext cx="1085850" cy="780203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DE397-35AC-4693-B384-E9D57ADF5828}" type="datetime1">
              <a:rPr lang="it-IT" smtClean="0"/>
              <a:t>27/09/2019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3271266" y="1368498"/>
            <a:ext cx="342900" cy="588433"/>
          </a:xfrm>
        </p:spPr>
        <p:txBody>
          <a:bodyPr/>
          <a:lstStyle/>
          <a:p>
            <a:fld id="{E4FD657D-3DD9-4B43-8C62-6B8B1DCD1F98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226314" y="2036064"/>
            <a:ext cx="6377940" cy="6096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8940801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6743700" y="2540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114300" y="3048000"/>
            <a:ext cx="6624828" cy="406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16586" y="189803"/>
            <a:ext cx="6624828" cy="2852928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26321" y="3657602"/>
            <a:ext cx="4860131" cy="2230967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3" name="Rettangolo 12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tangolo 13"/>
          <p:cNvSpPr>
            <a:spLocks noChangeArrowheads="1"/>
          </p:cNvSpPr>
          <p:nvPr/>
        </p:nvSpPr>
        <p:spPr bwMode="auto">
          <a:xfrm>
            <a:off x="114300" y="203201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927FD-B468-4D3A-8827-16D066A9F1AF}" type="datetime1">
              <a:rPr lang="it-IT" smtClean="0"/>
              <a:t>27/09/2019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114300" y="325120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e 9"/>
          <p:cNvSpPr/>
          <p:nvPr/>
        </p:nvSpPr>
        <p:spPr>
          <a:xfrm>
            <a:off x="3200400" y="2820416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e 10"/>
          <p:cNvSpPr/>
          <p:nvPr/>
        </p:nvSpPr>
        <p:spPr>
          <a:xfrm>
            <a:off x="3271266" y="2946401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3257550" y="2932602"/>
            <a:ext cx="342900" cy="588433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4FD657D-3DD9-4B43-8C62-6B8B1DCD1F98}" type="slidenum">
              <a:rPr lang="it-IT" smtClean="0"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711201"/>
            <a:ext cx="5829300" cy="2032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6314" y="304800"/>
            <a:ext cx="6400800" cy="1011936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343400" y="8546593"/>
            <a:ext cx="2283714" cy="487680"/>
          </a:xfrm>
        </p:spPr>
        <p:txBody>
          <a:bodyPr/>
          <a:lstStyle/>
          <a:p>
            <a:fld id="{BAD098F0-1938-4FB8-ADEC-D9BC24EA1136}" type="datetime1">
              <a:rPr lang="it-IT" smtClean="0"/>
              <a:t>27/09/2019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657D-3DD9-4B43-8C62-6B8B1DCD1F98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 flipV="1">
            <a:off x="3422312" y="2100871"/>
            <a:ext cx="6691" cy="6426076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egnaposto contenuto 9"/>
          <p:cNvSpPr>
            <a:spLocks noGrp="1"/>
          </p:cNvSpPr>
          <p:nvPr>
            <p:ph sz="half" idx="1"/>
          </p:nvPr>
        </p:nvSpPr>
        <p:spPr>
          <a:xfrm>
            <a:off x="226314" y="1828800"/>
            <a:ext cx="3028950" cy="6242304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half" idx="2"/>
          </p:nvPr>
        </p:nvSpPr>
        <p:spPr>
          <a:xfrm>
            <a:off x="3600450" y="1828800"/>
            <a:ext cx="3028950" cy="6242304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 flipV="1">
            <a:off x="3429000" y="2933700"/>
            <a:ext cx="0" cy="5583936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tangolo 19"/>
          <p:cNvSpPr>
            <a:spLocks noChangeArrowheads="1"/>
          </p:cNvSpPr>
          <p:nvPr/>
        </p:nvSpPr>
        <p:spPr bwMode="white">
          <a:xfrm>
            <a:off x="0" y="0"/>
            <a:ext cx="6858000" cy="1930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0" y="8940801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tangolo 20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tangolo 21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114300" y="1828800"/>
            <a:ext cx="6624828" cy="12192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angolo 12"/>
          <p:cNvSpPr>
            <a:spLocks noChangeArrowheads="1"/>
          </p:cNvSpPr>
          <p:nvPr/>
        </p:nvSpPr>
        <p:spPr bwMode="auto">
          <a:xfrm>
            <a:off x="109442" y="8522208"/>
            <a:ext cx="6624828" cy="414528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6316" y="2032000"/>
            <a:ext cx="3030141" cy="977299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3593500" y="2032001"/>
            <a:ext cx="3031331" cy="97536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1368E-45FB-4D1D-990D-4377DC10A411}" type="datetime1">
              <a:rPr lang="it-IT" smtClean="0"/>
              <a:t>27/09/2019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228600" y="8546593"/>
            <a:ext cx="2686050" cy="487680"/>
          </a:xfrm>
        </p:spPr>
        <p:txBody>
          <a:bodyPr/>
          <a:lstStyle/>
          <a:p>
            <a:endParaRPr lang="it-IT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14300" y="170688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auto">
          <a:xfrm>
            <a:off x="114300" y="207265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egnaposto contenuto 23"/>
          <p:cNvSpPr>
            <a:spLocks noGrp="1"/>
          </p:cNvSpPr>
          <p:nvPr>
            <p:ph sz="quarter" idx="2"/>
          </p:nvPr>
        </p:nvSpPr>
        <p:spPr>
          <a:xfrm>
            <a:off x="226314" y="3295179"/>
            <a:ext cx="3031236" cy="5091205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6" name="Segnaposto contenuto 25"/>
          <p:cNvSpPr>
            <a:spLocks noGrp="1"/>
          </p:cNvSpPr>
          <p:nvPr>
            <p:ph sz="quarter" idx="4"/>
          </p:nvPr>
        </p:nvSpPr>
        <p:spPr>
          <a:xfrm>
            <a:off x="3600450" y="3295177"/>
            <a:ext cx="3028950" cy="5096256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Ovale 24"/>
          <p:cNvSpPr/>
          <p:nvPr/>
        </p:nvSpPr>
        <p:spPr>
          <a:xfrm>
            <a:off x="3200400" y="1274715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e 26"/>
          <p:cNvSpPr/>
          <p:nvPr/>
        </p:nvSpPr>
        <p:spPr>
          <a:xfrm>
            <a:off x="3271266" y="1400699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3257550" y="1389890"/>
            <a:ext cx="342900" cy="588433"/>
          </a:xfrm>
        </p:spPr>
        <p:txBody>
          <a:bodyPr/>
          <a:lstStyle>
            <a:lvl1pPr algn="ctr">
              <a:defRPr/>
            </a:lvl1pPr>
          </a:lstStyle>
          <a:p>
            <a:fld id="{E4FD657D-3DD9-4B43-8C62-6B8B1DCD1F98}" type="slidenum">
              <a:rPr lang="it-IT" smtClean="0"/>
              <a:t>‹N›</a:t>
            </a:fld>
            <a:endParaRPr lang="it-IT"/>
          </a:p>
        </p:txBody>
      </p:sp>
      <p:sp>
        <p:nvSpPr>
          <p:cNvPr id="23" name="Tito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57764-C44A-486F-9675-C867697578E2}" type="datetime1">
              <a:rPr lang="it-IT" smtClean="0"/>
              <a:t>27/09/2019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3257550" y="1381362"/>
            <a:ext cx="342900" cy="588433"/>
          </a:xfrm>
        </p:spPr>
        <p:txBody>
          <a:bodyPr/>
          <a:lstStyle/>
          <a:p>
            <a:fld id="{E4FD657D-3DD9-4B43-8C62-6B8B1DCD1F9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>
            <a:spLocks noChangeArrowheads="1"/>
          </p:cNvSpPr>
          <p:nvPr/>
        </p:nvSpPr>
        <p:spPr bwMode="white">
          <a:xfrm>
            <a:off x="0" y="8940801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white">
          <a:xfrm>
            <a:off x="0" y="0"/>
            <a:ext cx="6858000" cy="20726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tangolo 4"/>
          <p:cNvSpPr>
            <a:spLocks noChangeArrowheads="1"/>
          </p:cNvSpPr>
          <p:nvPr/>
        </p:nvSpPr>
        <p:spPr bwMode="auto">
          <a:xfrm>
            <a:off x="109728" y="8522209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tangolo 5"/>
          <p:cNvSpPr>
            <a:spLocks noChangeArrowheads="1"/>
          </p:cNvSpPr>
          <p:nvPr/>
        </p:nvSpPr>
        <p:spPr bwMode="auto">
          <a:xfrm>
            <a:off x="114300" y="211328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6573-7499-48E1-9B75-9ED8712462B7}" type="datetime1">
              <a:rPr lang="it-IT" smtClean="0"/>
              <a:t>27/09/2019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3200400" y="8432800"/>
            <a:ext cx="457200" cy="58843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4FD657D-3DD9-4B43-8C62-6B8B1DCD1F9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/>
          <p:cNvSpPr>
            <a:spLocks noChangeArrowheads="1"/>
          </p:cNvSpPr>
          <p:nvPr/>
        </p:nvSpPr>
        <p:spPr bwMode="auto">
          <a:xfrm>
            <a:off x="114300" y="203200"/>
            <a:ext cx="6624828" cy="4064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8940801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6858000" cy="15849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tangolo 12"/>
          <p:cNvSpPr/>
          <p:nvPr/>
        </p:nvSpPr>
        <p:spPr>
          <a:xfrm>
            <a:off x="114300" y="812800"/>
            <a:ext cx="2057400" cy="78232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5750" y="1219200"/>
            <a:ext cx="1771650" cy="13208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285750" y="2641602"/>
            <a:ext cx="1771650" cy="5526617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auto">
          <a:xfrm>
            <a:off x="114300" y="203201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114300" y="71120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egnaposto contenuto 19"/>
          <p:cNvSpPr>
            <a:spLocks noGrp="1"/>
          </p:cNvSpPr>
          <p:nvPr>
            <p:ph sz="quarter" idx="1"/>
          </p:nvPr>
        </p:nvSpPr>
        <p:spPr>
          <a:xfrm>
            <a:off x="2343150" y="914400"/>
            <a:ext cx="4229100" cy="7213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Ovale 9"/>
          <p:cNvSpPr/>
          <p:nvPr/>
        </p:nvSpPr>
        <p:spPr>
          <a:xfrm>
            <a:off x="971550" y="304800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e 10"/>
          <p:cNvSpPr/>
          <p:nvPr/>
        </p:nvSpPr>
        <p:spPr>
          <a:xfrm>
            <a:off x="1042416" y="430784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028700" y="416986"/>
            <a:ext cx="342900" cy="588433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4FD657D-3DD9-4B43-8C62-6B8B1DCD1F98}" type="slidenum">
              <a:rPr lang="it-IT" smtClean="0"/>
              <a:t>‹N›</a:t>
            </a:fld>
            <a:endParaRPr lang="it-IT"/>
          </a:p>
        </p:txBody>
      </p:sp>
      <p:sp>
        <p:nvSpPr>
          <p:cNvPr id="21" name="Rettangolo 20"/>
          <p:cNvSpPr>
            <a:spLocks noChangeArrowheads="1"/>
          </p:cNvSpPr>
          <p:nvPr/>
        </p:nvSpPr>
        <p:spPr bwMode="auto">
          <a:xfrm>
            <a:off x="112014" y="8517848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15FB6-2434-47DA-870B-FDFD6E936650}" type="datetime1">
              <a:rPr lang="it-IT" smtClean="0"/>
              <a:t>27/09/2019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226314" y="8547798"/>
            <a:ext cx="2537460" cy="487680"/>
          </a:xfrm>
        </p:spPr>
        <p:txBody>
          <a:bodyPr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ttore 1 20"/>
          <p:cNvSpPr>
            <a:spLocks noChangeShapeType="1"/>
          </p:cNvSpPr>
          <p:nvPr/>
        </p:nvSpPr>
        <p:spPr bwMode="auto">
          <a:xfrm>
            <a:off x="114300" y="711200"/>
            <a:ext cx="662482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0" y="8940801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tangolo 19"/>
          <p:cNvSpPr>
            <a:spLocks noChangeArrowheads="1"/>
          </p:cNvSpPr>
          <p:nvPr/>
        </p:nvSpPr>
        <p:spPr bwMode="auto">
          <a:xfrm>
            <a:off x="114300" y="203200"/>
            <a:ext cx="6624828" cy="40233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114300" y="812800"/>
            <a:ext cx="2057400" cy="78232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auto">
          <a:xfrm>
            <a:off x="114300" y="207265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e 11"/>
          <p:cNvSpPr/>
          <p:nvPr/>
        </p:nvSpPr>
        <p:spPr>
          <a:xfrm>
            <a:off x="971550" y="304800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1042416" y="430784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028700" y="416986"/>
            <a:ext cx="342900" cy="588433"/>
          </a:xfrm>
        </p:spPr>
        <p:txBody>
          <a:bodyPr/>
          <a:lstStyle/>
          <a:p>
            <a:fld id="{E4FD657D-3DD9-4B43-8C62-6B8B1DCD1F98}" type="slidenum">
              <a:rPr lang="it-IT" smtClean="0"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50281" y="6705601"/>
            <a:ext cx="4400550" cy="16256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250281" y="812800"/>
            <a:ext cx="4400550" cy="56896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85750" y="1320801"/>
            <a:ext cx="1828800" cy="70104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22" name="Rettangolo 21"/>
          <p:cNvSpPr>
            <a:spLocks noChangeArrowheads="1"/>
          </p:cNvSpPr>
          <p:nvPr/>
        </p:nvSpPr>
        <p:spPr bwMode="auto">
          <a:xfrm>
            <a:off x="112014" y="8517848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341114" y="8539980"/>
            <a:ext cx="2283714" cy="487680"/>
          </a:xfrm>
        </p:spPr>
        <p:txBody>
          <a:bodyPr/>
          <a:lstStyle/>
          <a:p>
            <a:fld id="{59635399-E205-45BE-9367-61459388DC28}" type="datetime1">
              <a:rPr lang="it-IT" smtClean="0"/>
              <a:t>27/09/2019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226314" y="8547798"/>
            <a:ext cx="2688336" cy="487680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8940801"/>
            <a:ext cx="6858000" cy="2032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1"/>
            <a:ext cx="6858000" cy="185782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6743700" y="0"/>
            <a:ext cx="114300" cy="9144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auto">
          <a:xfrm>
            <a:off x="112014" y="8517848"/>
            <a:ext cx="6624828" cy="41275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4343400" y="8539980"/>
            <a:ext cx="2283714" cy="48768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D5CC7DD-2F5D-46DE-882A-71BC75F960FA}" type="datetime1">
              <a:rPr lang="it-IT" smtClean="0"/>
              <a:t>27/09/2019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228600" y="8547798"/>
            <a:ext cx="2686050" cy="48768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auto">
          <a:xfrm>
            <a:off x="114300" y="207265"/>
            <a:ext cx="6624828" cy="8729472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114300" y="1702324"/>
            <a:ext cx="6624828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3200400" y="1274715"/>
            <a:ext cx="457200" cy="8128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e 14"/>
          <p:cNvSpPr/>
          <p:nvPr/>
        </p:nvSpPr>
        <p:spPr>
          <a:xfrm>
            <a:off x="3271266" y="1400699"/>
            <a:ext cx="315468" cy="560832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3257550" y="1386901"/>
            <a:ext cx="342900" cy="588433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4FD657D-3DD9-4B43-8C62-6B8B1DCD1F98}" type="slidenum">
              <a:rPr lang="it-IT" smtClean="0"/>
              <a:t>‹N›</a:t>
            </a:fld>
            <a:endParaRPr lang="it-IT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226314" y="304800"/>
            <a:ext cx="6400800" cy="101193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226314" y="2032000"/>
            <a:ext cx="6400800" cy="613257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ondazionecarigo.it/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1"/>
          <p:cNvSpPr txBox="1">
            <a:spLocks/>
          </p:cNvSpPr>
          <p:nvPr/>
        </p:nvSpPr>
        <p:spPr>
          <a:xfrm>
            <a:off x="437401" y="3995936"/>
            <a:ext cx="6023999" cy="1729008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dirty="0" smtClean="0"/>
              <a:t>PROGETTO</a:t>
            </a:r>
          </a:p>
          <a:p>
            <a:r>
              <a:rPr lang="it-IT" sz="2800" dirty="0" smtClean="0"/>
              <a:t>Crescere Insieme con </a:t>
            </a:r>
            <a:r>
              <a:rPr lang="it-IT" sz="2800" dirty="0" err="1" smtClean="0"/>
              <a:t>What’s</a:t>
            </a:r>
            <a:r>
              <a:rPr lang="it-IT" sz="2800" dirty="0" smtClean="0"/>
              <a:t> up</a:t>
            </a:r>
          </a:p>
          <a:p>
            <a:r>
              <a:rPr lang="it-IT" sz="2800" dirty="0" err="1" smtClean="0"/>
              <a:t>a.s.</a:t>
            </a:r>
            <a:r>
              <a:rPr lang="it-IT" sz="2800" dirty="0" smtClean="0"/>
              <a:t> 2019-2020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633" y="395536"/>
            <a:ext cx="3717032" cy="210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20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8640" y="1043608"/>
            <a:ext cx="1701282" cy="504056"/>
          </a:xfrm>
        </p:spPr>
        <p:txBody>
          <a:bodyPr/>
          <a:lstStyle/>
          <a:p>
            <a:r>
              <a:rPr lang="it-IT" sz="1200" dirty="0" smtClean="0"/>
              <a:t/>
            </a:r>
            <a:br>
              <a:rPr lang="it-IT" sz="1200" dirty="0" smtClean="0"/>
            </a:br>
            <a:r>
              <a:rPr lang="it-IT" sz="1200" dirty="0"/>
              <a:t/>
            </a:r>
            <a:br>
              <a:rPr lang="it-IT" sz="1200" dirty="0"/>
            </a:br>
            <a:r>
              <a:rPr lang="it-IT" sz="1200" dirty="0" smtClean="0"/>
              <a:t/>
            </a:r>
            <a:br>
              <a:rPr lang="it-IT" sz="1200" dirty="0" smtClean="0"/>
            </a:br>
            <a:r>
              <a:rPr lang="it-IT" sz="1200" dirty="0" smtClean="0"/>
              <a:t/>
            </a:r>
            <a:br>
              <a:rPr lang="it-IT" sz="1200" dirty="0" smtClean="0"/>
            </a:br>
            <a:r>
              <a:rPr lang="it-IT" sz="1200" dirty="0"/>
              <a:t/>
            </a:r>
            <a:br>
              <a:rPr lang="it-IT" sz="1200" dirty="0"/>
            </a:br>
            <a:r>
              <a:rPr lang="it-IT" sz="1200" dirty="0" smtClean="0"/>
              <a:t/>
            </a:r>
            <a:br>
              <a:rPr lang="it-IT" sz="1200" dirty="0" smtClean="0"/>
            </a:br>
            <a:endParaRPr lang="it-IT" sz="1200" dirty="0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1"/>
          </p:nvPr>
        </p:nvSpPr>
        <p:spPr>
          <a:xfrm>
            <a:off x="2204864" y="827584"/>
            <a:ext cx="4464496" cy="345638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it-IT" sz="1000" dirty="0" smtClean="0"/>
              <a:t>____________________________________________________</a:t>
            </a:r>
            <a:endParaRPr lang="it-IT" sz="1000" dirty="0"/>
          </a:p>
          <a:p>
            <a:pPr algn="just">
              <a:spcBef>
                <a:spcPts val="0"/>
              </a:spcBef>
            </a:pPr>
            <a:endParaRPr lang="it-IT" sz="1000" i="1" u="sng" dirty="0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it-IT" sz="950" dirty="0" smtClean="0"/>
              <a:t>Il Progetto è ideato e realizzato dalla Fondazione in sinergia </a:t>
            </a:r>
            <a:r>
              <a:rPr lang="it-IT" sz="950" dirty="0"/>
              <a:t>con </a:t>
            </a:r>
            <a:r>
              <a:rPr lang="pt-BR" sz="950" dirty="0" smtClean="0"/>
              <a:t>l’AAS </a:t>
            </a:r>
            <a:r>
              <a:rPr lang="pt-BR" sz="950" dirty="0"/>
              <a:t>n. 2 Bassa Friulana - Isontina </a:t>
            </a:r>
            <a:r>
              <a:rPr lang="it-IT" sz="950" dirty="0" smtClean="0"/>
              <a:t>sulla base di un apposito Protocollo d’Intesa, </a:t>
            </a:r>
            <a:r>
              <a:rPr lang="it-IT" sz="950" dirty="0"/>
              <a:t>e </a:t>
            </a:r>
            <a:r>
              <a:rPr lang="it-IT" sz="950" dirty="0" smtClean="0"/>
              <a:t>con gli </a:t>
            </a:r>
            <a:r>
              <a:rPr lang="it-IT" sz="950" dirty="0"/>
              <a:t>Istituti scolastici del </a:t>
            </a:r>
            <a:r>
              <a:rPr lang="it-IT" sz="950" dirty="0" smtClean="0"/>
              <a:t>territorio, con l’obiettivo di </a:t>
            </a:r>
            <a:r>
              <a:rPr lang="it-IT" sz="950" dirty="0"/>
              <a:t>mettere a sistema le iniziative </a:t>
            </a:r>
            <a:r>
              <a:rPr lang="it-IT" sz="950" dirty="0" smtClean="0"/>
              <a:t>di promozione </a:t>
            </a:r>
            <a:r>
              <a:rPr lang="it-IT" sz="950" dirty="0"/>
              <a:t>del benessere e della salute dei giovani </a:t>
            </a:r>
            <a:r>
              <a:rPr lang="it-IT" sz="950" dirty="0" smtClean="0"/>
              <a:t>in età scolare, attraverso </a:t>
            </a:r>
            <a:r>
              <a:rPr lang="it-IT" sz="950" dirty="0"/>
              <a:t>l’elaborazione di strategie comuni che coinvolgano più </a:t>
            </a:r>
            <a:r>
              <a:rPr lang="it-IT" sz="950" dirty="0" smtClean="0"/>
              <a:t>attori, </a:t>
            </a:r>
            <a:r>
              <a:rPr lang="it-IT" sz="950" dirty="0"/>
              <a:t>con un approccio globale, integrato e coordinato tra sistema sanitario, sistema sociale e sistema </a:t>
            </a:r>
            <a:r>
              <a:rPr lang="it-IT" sz="950" dirty="0" smtClean="0"/>
              <a:t>scolastico.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it-IT" sz="950" dirty="0" smtClean="0"/>
              <a:t>Prevede </a:t>
            </a:r>
            <a:r>
              <a:rPr lang="it-IT" sz="950" dirty="0"/>
              <a:t>il coinvolgimento dell’Istituzione </a:t>
            </a:r>
            <a:r>
              <a:rPr lang="it-IT" sz="950" dirty="0" smtClean="0"/>
              <a:t>scolastica </a:t>
            </a:r>
            <a:r>
              <a:rPr lang="it-IT" sz="950" dirty="0"/>
              <a:t>in tutte le sue componenti – Dirigente, docenti, Responsabile per la salute, ecc. </a:t>
            </a:r>
            <a:r>
              <a:rPr lang="it-IT" sz="950" dirty="0" smtClean="0"/>
              <a:t>– al fine di </a:t>
            </a:r>
            <a:r>
              <a:rPr lang="it-IT" sz="950" dirty="0"/>
              <a:t>convergere, ognuno con le proprie competenze, </a:t>
            </a:r>
            <a:r>
              <a:rPr lang="it-IT" sz="950" dirty="0" smtClean="0"/>
              <a:t>verso </a:t>
            </a:r>
            <a:r>
              <a:rPr lang="it-IT" sz="950" dirty="0"/>
              <a:t>un obiettivo unico: i giovani e il loro benessere</a:t>
            </a:r>
            <a:r>
              <a:rPr lang="it-IT" sz="950" dirty="0" smtClean="0"/>
              <a:t>.</a:t>
            </a:r>
          </a:p>
          <a:p>
            <a:pPr marL="0" lv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it-IT" sz="950" dirty="0" smtClean="0"/>
              <a:t>Il </a:t>
            </a:r>
            <a:r>
              <a:rPr lang="it-IT" sz="950" dirty="0"/>
              <a:t>Sistema </a:t>
            </a:r>
            <a:r>
              <a:rPr lang="it-IT" sz="950" dirty="0" smtClean="0"/>
              <a:t>«Crescere Insieme </a:t>
            </a:r>
            <a:r>
              <a:rPr lang="it-IT" sz="950" dirty="0"/>
              <a:t>con </a:t>
            </a:r>
            <a:r>
              <a:rPr lang="it-IT" sz="950" dirty="0" err="1"/>
              <a:t>What’s</a:t>
            </a:r>
            <a:r>
              <a:rPr lang="it-IT" sz="950" dirty="0"/>
              <a:t> u</a:t>
            </a:r>
            <a:r>
              <a:rPr lang="it-IT" sz="950" dirty="0" smtClean="0"/>
              <a:t>p» si fonda sull’analisi dei bisogni degli studenti ed è volto allo </a:t>
            </a:r>
            <a:r>
              <a:rPr lang="it-IT" sz="950" dirty="0"/>
              <a:t>sviluppo </a:t>
            </a:r>
            <a:r>
              <a:rPr lang="it-IT" sz="950" dirty="0" smtClean="0"/>
              <a:t>delle </a:t>
            </a:r>
            <a:r>
              <a:rPr lang="it-IT" sz="950" dirty="0"/>
              <a:t>abilità di </a:t>
            </a:r>
            <a:r>
              <a:rPr lang="it-IT" sz="950" dirty="0" smtClean="0"/>
              <a:t>vita e delle </a:t>
            </a:r>
            <a:r>
              <a:rPr lang="it-IT" sz="950" dirty="0"/>
              <a:t>competenze emotive e sociali </a:t>
            </a:r>
            <a:r>
              <a:rPr lang="it-IT" sz="950" dirty="0" smtClean="0"/>
              <a:t>dei </a:t>
            </a:r>
            <a:r>
              <a:rPr lang="it-IT" sz="950" dirty="0"/>
              <a:t>giovani e </a:t>
            </a:r>
            <a:r>
              <a:rPr lang="it-IT" sz="950" dirty="0" smtClean="0"/>
              <a:t>degli </a:t>
            </a:r>
            <a:r>
              <a:rPr lang="it-IT" sz="950" dirty="0"/>
              <a:t>adulti che con </a:t>
            </a:r>
            <a:r>
              <a:rPr lang="it-IT" sz="950" dirty="0" smtClean="0"/>
              <a:t>essi entrano </a:t>
            </a:r>
            <a:r>
              <a:rPr lang="it-IT" sz="950" dirty="0"/>
              <a:t>in </a:t>
            </a:r>
            <a:r>
              <a:rPr lang="it-IT" sz="950" dirty="0" smtClean="0"/>
              <a:t>contatto, </a:t>
            </a:r>
            <a:r>
              <a:rPr lang="it-IT" sz="950" dirty="0"/>
              <a:t>a partire dalla scuola e dalle famiglie. </a:t>
            </a:r>
            <a:r>
              <a:rPr lang="it-IT" sz="950" dirty="0" smtClean="0"/>
              <a:t>Lo scopo è quello di aiutarli ad affrontare le </a:t>
            </a:r>
            <a:r>
              <a:rPr lang="it-IT" sz="950" dirty="0"/>
              <a:t>sfide </a:t>
            </a:r>
            <a:r>
              <a:rPr lang="it-IT" sz="950" dirty="0" smtClean="0"/>
              <a:t>quotidiane: </a:t>
            </a:r>
            <a:r>
              <a:rPr lang="it-IT" sz="950" dirty="0"/>
              <a:t>dalla gestione delle emozioni e dello stress all’acquisizione della consapevolezza di </a:t>
            </a:r>
            <a:r>
              <a:rPr lang="it-IT" sz="950" dirty="0" smtClean="0"/>
              <a:t>sé, dallo sviluppo del </a:t>
            </a:r>
            <a:r>
              <a:rPr lang="it-IT" sz="950" dirty="0"/>
              <a:t>senso </a:t>
            </a:r>
            <a:r>
              <a:rPr lang="it-IT" sz="950" dirty="0" smtClean="0"/>
              <a:t>critico e dell’empatia, dalla </a:t>
            </a:r>
            <a:r>
              <a:rPr lang="it-IT" sz="950" dirty="0"/>
              <a:t>risoluzione dei </a:t>
            </a:r>
            <a:r>
              <a:rPr lang="it-IT" sz="950" dirty="0" smtClean="0"/>
              <a:t>problemi alla </a:t>
            </a:r>
            <a:r>
              <a:rPr lang="it-IT" sz="950" dirty="0"/>
              <a:t>capacità di instaurare relazioni </a:t>
            </a:r>
            <a:r>
              <a:rPr lang="it-IT" sz="950" dirty="0" smtClean="0"/>
              <a:t>corrette, dalla </a:t>
            </a:r>
            <a:r>
              <a:rPr lang="it-IT" sz="950" dirty="0"/>
              <a:t>creatività alla comunicazione efficace</a:t>
            </a:r>
            <a:r>
              <a:rPr lang="it-IT" sz="950" dirty="0" smtClean="0"/>
              <a:t>.</a:t>
            </a:r>
            <a:endParaRPr lang="it-IT" sz="950" i="1" u="sng" dirty="0" smtClean="0">
              <a:solidFill>
                <a:srgbClr val="FF0000"/>
              </a:solidFill>
            </a:endParaRP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endParaRPr lang="it-IT" sz="1000" i="1" u="sng" dirty="0" smtClean="0">
              <a:solidFill>
                <a:srgbClr val="FF0000"/>
              </a:solidFill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it-IT" sz="1000" i="1" u="sng" dirty="0">
              <a:solidFill>
                <a:srgbClr val="FF0000"/>
              </a:solidFill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it-IT" sz="1000" i="1" u="sng" dirty="0" smtClean="0">
              <a:solidFill>
                <a:srgbClr val="FF0000"/>
              </a:solidFill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it-IT" sz="1000" i="1" u="sng" dirty="0">
              <a:solidFill>
                <a:srgbClr val="FF0000"/>
              </a:solidFill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it-IT" sz="1000" i="1" u="sng" dirty="0" smtClean="0">
              <a:solidFill>
                <a:srgbClr val="FF0000"/>
              </a:solidFill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it-IT" sz="1000" i="1" u="sng" dirty="0">
              <a:solidFill>
                <a:srgbClr val="FF0000"/>
              </a:solidFill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it-IT" sz="1000" i="1" u="sng" dirty="0" smtClean="0">
              <a:solidFill>
                <a:srgbClr val="FF0000"/>
              </a:solidFill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it-IT" sz="1000" i="1" u="sng" dirty="0">
              <a:solidFill>
                <a:srgbClr val="FF0000"/>
              </a:solidFill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it-IT" sz="1000" i="1" u="sng" dirty="0" smtClean="0">
              <a:solidFill>
                <a:srgbClr val="FF0000"/>
              </a:solidFill>
            </a:endParaRPr>
          </a:p>
          <a:p>
            <a:pPr marL="0" indent="0" algn="just">
              <a:spcBef>
                <a:spcPts val="300"/>
              </a:spcBef>
              <a:spcAft>
                <a:spcPts val="300"/>
              </a:spcAft>
              <a:buNone/>
            </a:pPr>
            <a:endParaRPr lang="it-IT" sz="1000" i="1" u="sng" dirty="0" smtClean="0">
              <a:solidFill>
                <a:srgbClr val="FF0000"/>
              </a:solidFill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it-IT" sz="1000" i="1" u="sng" dirty="0">
              <a:solidFill>
                <a:srgbClr val="FF0000"/>
              </a:solidFill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it-IT" sz="1000" i="1" u="sng" dirty="0" smtClean="0">
              <a:solidFill>
                <a:srgbClr val="FF0000"/>
              </a:solidFill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it-IT" sz="1000" i="1" u="sng" dirty="0">
              <a:solidFill>
                <a:srgbClr val="FF0000"/>
              </a:solidFill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it-IT" sz="1000" i="1" u="sng" dirty="0" smtClean="0">
              <a:solidFill>
                <a:srgbClr val="FF0000"/>
              </a:solidFill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it-IT" sz="1000" i="1" u="sng" dirty="0">
              <a:solidFill>
                <a:srgbClr val="FF0000"/>
              </a:solidFill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it-IT" sz="1000" i="1" u="sng" dirty="0" smtClean="0">
              <a:solidFill>
                <a:srgbClr val="FF0000"/>
              </a:solidFill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it-IT" sz="1000" i="1" u="sng" dirty="0">
              <a:solidFill>
                <a:srgbClr val="FF0000"/>
              </a:solidFill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it-IT" sz="1000" i="1" u="sng" dirty="0" smtClean="0">
              <a:solidFill>
                <a:srgbClr val="FF0000"/>
              </a:solidFill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it-IT" sz="1000" i="1" u="sng" dirty="0">
              <a:solidFill>
                <a:srgbClr val="FF0000"/>
              </a:solidFill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endParaRPr lang="it-IT" sz="1000" i="1" u="sng" dirty="0">
              <a:solidFill>
                <a:srgbClr val="FF0000"/>
              </a:solidFill>
            </a:endParaRPr>
          </a:p>
        </p:txBody>
      </p:sp>
      <p:sp>
        <p:nvSpPr>
          <p:cNvPr id="5" name="Segnaposto testo 2"/>
          <p:cNvSpPr txBox="1">
            <a:spLocks/>
          </p:cNvSpPr>
          <p:nvPr/>
        </p:nvSpPr>
        <p:spPr>
          <a:xfrm>
            <a:off x="283808" y="6948264"/>
            <a:ext cx="1771650" cy="12961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spcAft>
                <a:spcPts val="1000"/>
              </a:spcAft>
              <a:buClr>
                <a:schemeClr val="accent1"/>
              </a:buClr>
              <a:buSzPct val="85000"/>
              <a:buFont typeface="Wingdings 2"/>
              <a:buNone/>
              <a:defRPr kumimoji="0"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None/>
              <a:defRPr kumimoji="0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None/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None/>
              <a:defRPr kumimoji="0"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None/>
              <a:defRPr kumimoji="0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sz="1200" b="1" dirty="0">
              <a:latin typeface="+mj-lt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657D-3DD9-4B43-8C62-6B8B1DCD1F98}" type="slidenum">
              <a:rPr lang="it-IT" smtClean="0"/>
              <a:t>2</a:t>
            </a:fld>
            <a:endParaRPr lang="it-IT"/>
          </a:p>
        </p:txBody>
      </p:sp>
      <p:sp>
        <p:nvSpPr>
          <p:cNvPr id="7" name="Segnaposto testo 6"/>
          <p:cNvSpPr>
            <a:spLocks noGrp="1"/>
          </p:cNvSpPr>
          <p:nvPr>
            <p:ph type="body" idx="2"/>
          </p:nvPr>
        </p:nvSpPr>
        <p:spPr>
          <a:xfrm>
            <a:off x="267614" y="1187624"/>
            <a:ext cx="1771650" cy="648072"/>
          </a:xfrm>
        </p:spPr>
        <p:txBody>
          <a:bodyPr>
            <a:noAutofit/>
          </a:bodyPr>
          <a:lstStyle/>
          <a:p>
            <a:pPr>
              <a:spcBef>
                <a:spcPct val="0"/>
              </a:spcBef>
            </a:pPr>
            <a:r>
              <a:rPr lang="it-IT" sz="1100" b="1" dirty="0" smtClean="0">
                <a:latin typeface="+mj-lt"/>
                <a:ea typeface="+mj-ea"/>
                <a:cs typeface="+mj-cs"/>
              </a:rPr>
              <a:t>CRESCERE INSIEME CON WHAT’S UP</a:t>
            </a:r>
            <a:endParaRPr lang="it-IT" sz="1100" b="1" dirty="0">
              <a:latin typeface="+mj-lt"/>
              <a:ea typeface="+mj-ea"/>
              <a:cs typeface="+mj-cs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2235763" y="4283968"/>
            <a:ext cx="4464496" cy="3905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Clr>
                <a:srgbClr val="003195"/>
              </a:buClr>
              <a:buSzPct val="85000"/>
            </a:pPr>
            <a:r>
              <a:rPr lang="it-IT" sz="1000" dirty="0" smtClean="0"/>
              <a:t>___________________________________________________</a:t>
            </a:r>
          </a:p>
          <a:p>
            <a:pPr algn="just"/>
            <a:endParaRPr lang="it-IT" sz="1000" dirty="0" smtClean="0"/>
          </a:p>
          <a:p>
            <a:pPr algn="just">
              <a:lnSpc>
                <a:spcPct val="110000"/>
              </a:lnSpc>
            </a:pPr>
            <a:r>
              <a:rPr lang="it-IT" sz="950" dirty="0" smtClean="0"/>
              <a:t>Il Progetto prevede </a:t>
            </a:r>
            <a:r>
              <a:rPr lang="it-IT" sz="950" dirty="0"/>
              <a:t>il </a:t>
            </a:r>
            <a:r>
              <a:rPr lang="it-IT" sz="950" dirty="0" smtClean="0"/>
              <a:t>finanziamento da parte della Fondazione, all’interno del settore «</a:t>
            </a:r>
            <a:r>
              <a:rPr lang="it-IT" sz="950" dirty="0"/>
              <a:t>Educazione, istruzione e formazione</a:t>
            </a:r>
            <a:r>
              <a:rPr lang="it-IT" sz="950" dirty="0" smtClean="0"/>
              <a:t>», </a:t>
            </a:r>
            <a:r>
              <a:rPr lang="it-IT" sz="950" dirty="0"/>
              <a:t>di </a:t>
            </a:r>
            <a:r>
              <a:rPr lang="it-IT" sz="950" dirty="0" smtClean="0"/>
              <a:t>iniziative specifiche delle </a:t>
            </a:r>
            <a:r>
              <a:rPr lang="it-IT" sz="950" dirty="0"/>
              <a:t>Istituzioni </a:t>
            </a:r>
            <a:r>
              <a:rPr lang="it-IT" sz="950" dirty="0" smtClean="0"/>
              <a:t>scolastiche, volte alla </a:t>
            </a:r>
            <a:r>
              <a:rPr lang="it-IT" sz="950" dirty="0"/>
              <a:t>promozione del benessere giovanile e dell’educazione alla </a:t>
            </a:r>
            <a:r>
              <a:rPr lang="it-IT" sz="950" dirty="0" smtClean="0"/>
              <a:t>salute </a:t>
            </a:r>
            <a:r>
              <a:rPr lang="it-IT" sz="950" dirty="0"/>
              <a:t>degli </a:t>
            </a:r>
            <a:r>
              <a:rPr lang="it-IT" sz="950" dirty="0" smtClean="0"/>
              <a:t>studenti e a garantire in particolare </a:t>
            </a:r>
            <a:r>
              <a:rPr lang="it-IT" sz="950" dirty="0"/>
              <a:t>l’intervento </a:t>
            </a:r>
            <a:r>
              <a:rPr lang="it-IT" sz="950" dirty="0" smtClean="0"/>
              <a:t>di </a:t>
            </a:r>
            <a:r>
              <a:rPr lang="it-IT" sz="950" dirty="0"/>
              <a:t>psicologi o di altre figure </a:t>
            </a:r>
            <a:r>
              <a:rPr lang="it-IT" sz="950" dirty="0" smtClean="0"/>
              <a:t>professionali, così come individuate dal Protocollo d’Intesa, accreditate </a:t>
            </a:r>
            <a:r>
              <a:rPr lang="it-IT" sz="950" dirty="0"/>
              <a:t>secondo </a:t>
            </a:r>
            <a:r>
              <a:rPr lang="it-IT" sz="950" dirty="0" smtClean="0"/>
              <a:t>criteri prestabiliti, ed è rivolto alle stesse Istituzioni scolastiche della provincia di Gorizia, a </a:t>
            </a:r>
            <a:r>
              <a:rPr lang="it-IT" sz="950" dirty="0"/>
              <a:t>beneficio degli </a:t>
            </a:r>
            <a:r>
              <a:rPr lang="it-IT" sz="950" dirty="0" smtClean="0"/>
              <a:t>allievi e con particolare attenzione a quelli in situazioni </a:t>
            </a:r>
            <a:r>
              <a:rPr lang="it-IT" sz="950" dirty="0"/>
              <a:t>di difficoltà personale o familiare. </a:t>
            </a:r>
            <a:endParaRPr lang="it-IT" sz="950" dirty="0" smtClean="0"/>
          </a:p>
          <a:p>
            <a:pPr lvl="0" algn="just">
              <a:lnSpc>
                <a:spcPct val="110000"/>
              </a:lnSpc>
              <a:spcBef>
                <a:spcPts val="240"/>
              </a:spcBef>
            </a:pPr>
            <a:r>
              <a:rPr lang="it-IT" sz="950" dirty="0"/>
              <a:t>Si tratta di un’attività di educazione alla salute con funzione di prevenzione, utile anche all’individuazione di altre problematiche che possono interessare il mondo della scuola (quali ad esempio bullismo, </a:t>
            </a:r>
            <a:r>
              <a:rPr lang="it-IT" sz="950" dirty="0" err="1"/>
              <a:t>cyberbullismo</a:t>
            </a:r>
            <a:r>
              <a:rPr lang="it-IT" sz="950" dirty="0"/>
              <a:t>, disturbi alimentari, ecc.), aumentando quindi i fattori di protezione ed abbassando quelli di rischio </a:t>
            </a:r>
            <a:r>
              <a:rPr lang="it-IT" sz="950" dirty="0" smtClean="0"/>
              <a:t>potenziale.</a:t>
            </a:r>
          </a:p>
          <a:p>
            <a:pPr lvl="0" algn="just">
              <a:lnSpc>
                <a:spcPct val="110000"/>
              </a:lnSpc>
              <a:spcBef>
                <a:spcPts val="240"/>
              </a:spcBef>
            </a:pPr>
            <a:r>
              <a:rPr lang="it-IT" sz="950" dirty="0" smtClean="0"/>
              <a:t>Per gli Istituti secondari di primo grado della provincia di Gorizia il progetto «Crescere Insieme con </a:t>
            </a:r>
            <a:r>
              <a:rPr lang="it-IT" sz="950" dirty="0" err="1" smtClean="0"/>
              <a:t>What’s</a:t>
            </a:r>
            <a:r>
              <a:rPr lang="it-IT" sz="950" dirty="0" smtClean="0"/>
              <a:t> up» viene implementato con il progetto </a:t>
            </a:r>
            <a:r>
              <a:rPr lang="en-US" sz="950" dirty="0"/>
              <a:t>WHAT’S UP 4.0 alias </a:t>
            </a:r>
            <a:r>
              <a:rPr lang="it-IT" sz="950" dirty="0" smtClean="0"/>
              <a:t>«</a:t>
            </a:r>
            <a:r>
              <a:rPr lang="en-US" sz="950" dirty="0" smtClean="0"/>
              <a:t>What’s </a:t>
            </a:r>
            <a:r>
              <a:rPr lang="en-US" sz="950" dirty="0"/>
              <a:t>up </a:t>
            </a:r>
            <a:r>
              <a:rPr lang="en-US" sz="950" dirty="0" smtClean="0"/>
              <a:t>contamination</a:t>
            </a:r>
            <a:r>
              <a:rPr lang="it-IT" sz="950" dirty="0" smtClean="0"/>
              <a:t>» con la finalità di «promuovere la salute e il benessere della popolazione studentesca» per mezzo di interventi realizzati da insegnanti, operatori sociali e studenti.</a:t>
            </a:r>
          </a:p>
          <a:p>
            <a:pPr algn="just">
              <a:lnSpc>
                <a:spcPct val="110000"/>
              </a:lnSpc>
              <a:spcBef>
                <a:spcPts val="240"/>
              </a:spcBef>
            </a:pPr>
            <a:r>
              <a:rPr lang="it-IT" sz="1000" b="1" dirty="0" smtClean="0"/>
              <a:t>Il Progetto deve essere inserito nel Piano Triennale dell’Offerta </a:t>
            </a:r>
            <a:r>
              <a:rPr lang="it-IT" sz="1000" b="1" dirty="0"/>
              <a:t>Formativa (PTOF) </a:t>
            </a:r>
            <a:r>
              <a:rPr lang="it-IT" sz="1000" b="1" dirty="0" smtClean="0"/>
              <a:t>dell’Istituto</a:t>
            </a:r>
            <a:r>
              <a:rPr lang="it-IT" sz="1000" dirty="0" smtClean="0"/>
              <a:t>.</a:t>
            </a:r>
          </a:p>
          <a:p>
            <a:pPr lvl="0" algn="just">
              <a:lnSpc>
                <a:spcPct val="110000"/>
              </a:lnSpc>
              <a:spcBef>
                <a:spcPts val="240"/>
              </a:spcBef>
            </a:pPr>
            <a:r>
              <a:rPr lang="it-IT" sz="1000" dirty="0" smtClean="0"/>
              <a:t>___________________________________________________</a:t>
            </a:r>
            <a:endParaRPr lang="it-IT" sz="1000" dirty="0"/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226828" y="4525516"/>
            <a:ext cx="1794810" cy="434043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2200" b="1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1200" dirty="0" smtClean="0"/>
              <a:t/>
            </a:r>
            <a:br>
              <a:rPr lang="it-IT" sz="1200" dirty="0" smtClean="0"/>
            </a:br>
            <a:r>
              <a:rPr lang="it-IT" sz="1200" dirty="0" smtClean="0"/>
              <a:t/>
            </a:r>
            <a:br>
              <a:rPr lang="it-IT" sz="1200" dirty="0" smtClean="0"/>
            </a:br>
            <a:r>
              <a:rPr lang="it-IT" sz="1200" dirty="0" smtClean="0"/>
              <a:t/>
            </a:r>
            <a:br>
              <a:rPr lang="it-IT" sz="1200" dirty="0" smtClean="0"/>
            </a:br>
            <a:r>
              <a:rPr lang="it-IT" sz="1200" dirty="0" smtClean="0"/>
              <a:t/>
            </a:r>
            <a:br>
              <a:rPr lang="it-IT" sz="1200" dirty="0" smtClean="0"/>
            </a:br>
            <a:r>
              <a:rPr lang="it-IT" sz="1200" dirty="0" smtClean="0"/>
              <a:t/>
            </a:r>
            <a:br>
              <a:rPr lang="it-IT" sz="1200" dirty="0" smtClean="0"/>
            </a:br>
            <a:r>
              <a:rPr lang="it-IT" sz="1200" dirty="0" smtClean="0"/>
              <a:t/>
            </a:r>
            <a:br>
              <a:rPr lang="it-IT" sz="1200" dirty="0" smtClean="0"/>
            </a:br>
            <a:r>
              <a:rPr lang="it-IT" sz="1100" dirty="0" smtClean="0"/>
              <a:t/>
            </a:r>
            <a:br>
              <a:rPr lang="it-IT" sz="1100" dirty="0" smtClean="0"/>
            </a:br>
            <a:r>
              <a:rPr lang="it-IT" sz="1100" dirty="0" smtClean="0"/>
              <a:t>LINEE PRIORITARIE DI INTERVENTO</a:t>
            </a:r>
            <a:endParaRPr lang="it-IT" sz="1100" dirty="0"/>
          </a:p>
        </p:txBody>
      </p:sp>
    </p:spTree>
    <p:extLst>
      <p:ext uri="{BB962C8B-B14F-4D97-AF65-F5344CB8AC3E}">
        <p14:creationId xmlns:p14="http://schemas.microsoft.com/office/powerpoint/2010/main" val="198975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sz="quarter" idx="1"/>
          </p:nvPr>
        </p:nvSpPr>
        <p:spPr>
          <a:xfrm>
            <a:off x="2204864" y="755576"/>
            <a:ext cx="4464496" cy="770485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000" dirty="0" smtClean="0"/>
              <a:t>___________________________________________________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it-IT" sz="5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950" dirty="0" smtClean="0"/>
              <a:t>Le scuole che aderiscono al Progetto entrano a far parte di «reti» costituite da più Istituti scolastici, all’interno delle quali viene individuato un Istituto con il ruolo di capofila.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950" dirty="0" smtClean="0"/>
              <a:t>La presentazione delle richieste di contributo viene effettuata dagli Istituti capofila sulla base delle esigenze manifestate dalle singole scuole, con modalità indicate dalla Fondazione e a seguito di specifico «invito» da parte della stessa.</a:t>
            </a:r>
            <a:endParaRPr lang="it-IT" sz="950" i="1" u="sng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950" i="1" u="sng" dirty="0" smtClean="0"/>
              <a:t>_______________________________________________________</a:t>
            </a:r>
            <a:endParaRPr lang="it-IT" sz="950" i="1" u="sng" dirty="0"/>
          </a:p>
          <a:p>
            <a:pPr marL="0" indent="0" algn="just">
              <a:spcBef>
                <a:spcPts val="0"/>
              </a:spcBef>
              <a:buNone/>
            </a:pPr>
            <a:endParaRPr lang="it-IT" sz="5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950" dirty="0" smtClean="0"/>
              <a:t>L’attività </a:t>
            </a:r>
            <a:r>
              <a:rPr lang="it-IT" sz="950" dirty="0"/>
              <a:t>istruttoria consiste nella verifica degli aspetti formali della richiesta, della rispondenza ai requisiti fissati dal Consiglio di Amministrazione ai sensi del vigente Regolamento, nonché alle previsioni statutarie e agli strumenti di programmazione </a:t>
            </a:r>
            <a:r>
              <a:rPr lang="it-IT" sz="950" dirty="0" smtClean="0"/>
              <a:t>predisposti.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sz="950" i="1" u="sng" dirty="0" smtClean="0"/>
              <a:t>_______________________________________________________</a:t>
            </a:r>
            <a:endParaRPr lang="it-IT" sz="950" i="1" u="sng" dirty="0"/>
          </a:p>
          <a:p>
            <a:pPr marL="0" indent="0" algn="just">
              <a:spcBef>
                <a:spcPts val="0"/>
              </a:spcBef>
              <a:buNone/>
            </a:pPr>
            <a:endParaRPr lang="it-IT" sz="5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950" dirty="0" smtClean="0"/>
              <a:t>Il </a:t>
            </a:r>
            <a:r>
              <a:rPr lang="it-IT" sz="950" dirty="0"/>
              <a:t>monitoraggio del programma viene svolto </a:t>
            </a:r>
            <a:r>
              <a:rPr lang="it-IT" sz="950" dirty="0" smtClean="0"/>
              <a:t>da un </a:t>
            </a:r>
            <a:r>
              <a:rPr lang="it-IT" sz="950" dirty="0"/>
              <a:t>Gruppo di Lavoro composto da sei membri </a:t>
            </a:r>
            <a:r>
              <a:rPr lang="it-IT" sz="950" dirty="0" smtClean="0"/>
              <a:t>(</a:t>
            </a:r>
            <a:r>
              <a:rPr lang="it-IT" sz="950" dirty="0"/>
              <a:t>2 per la Fondazione Carigo, 2 per l’Azienda Sanitaria, 2 per gli Istituti scolastici</a:t>
            </a:r>
            <a:r>
              <a:rPr lang="it-IT" sz="950" dirty="0" smtClean="0"/>
              <a:t>), </a:t>
            </a:r>
            <a:r>
              <a:rPr lang="it-IT" sz="950" dirty="0"/>
              <a:t>secondo una scaletta temporale e secondo i criteri dallo stesso definiti ed approvati dalle </a:t>
            </a:r>
            <a:r>
              <a:rPr lang="it-IT" sz="950" dirty="0" smtClean="0"/>
              <a:t>parti.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sz="950" i="1" u="sng" dirty="0" smtClean="0"/>
              <a:t>_______________________________________________________</a:t>
            </a:r>
            <a:endParaRPr lang="it-IT" sz="950" i="1" u="sng" dirty="0"/>
          </a:p>
          <a:p>
            <a:pPr marL="0" indent="0" algn="just">
              <a:spcBef>
                <a:spcPts val="0"/>
              </a:spcBef>
              <a:spcAft>
                <a:spcPts val="400"/>
              </a:spcAft>
              <a:buNone/>
            </a:pPr>
            <a:endParaRPr lang="it-IT" sz="5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it-IT" sz="950" dirty="0" smtClean="0"/>
              <a:t>La Fondazione provvederà a liquidare il 50% dell’importo stanziato all’Istituto capofila </a:t>
            </a:r>
            <a:r>
              <a:rPr lang="it-IT" sz="950" dirty="0" smtClean="0"/>
              <a:t>all’atto di </a:t>
            </a:r>
            <a:r>
              <a:rPr lang="it-IT" sz="950" smtClean="0"/>
              <a:t>trasmissione dell’apposito </a:t>
            </a:r>
            <a:r>
              <a:rPr lang="it-IT" sz="950" dirty="0" smtClean="0"/>
              <a:t>modello «Richiesta di liquidazione parziale» debitamente compilato. Il </a:t>
            </a:r>
            <a:r>
              <a:rPr lang="it-IT" sz="950" dirty="0"/>
              <a:t>restante 50% </a:t>
            </a:r>
            <a:r>
              <a:rPr lang="it-IT" sz="950" dirty="0" smtClean="0"/>
              <a:t>verrà </a:t>
            </a:r>
            <a:r>
              <a:rPr lang="it-IT" sz="950" dirty="0"/>
              <a:t>liquidato a consuntivo, ad avvenuta realizzazione del progetto o dell’iniziativa, esclusivamente dietro compilazione telematica in ogni sua parte del previsto modulo di rendicontazione on-line – </a:t>
            </a:r>
            <a:r>
              <a:rPr lang="it-IT" sz="950" dirty="0" smtClean="0"/>
              <a:t>ROL, ad opera del capofila, oltre a eventuali documenti o questionari che si rendessero necessari al fine di consentire la valutazione dei risultati conseguiti in relazione alle finalità programmatiche definite in sede progettuale e l’impatto a livello territoriale. A tal fine il beneficiario dovrà impegnarsi a fornire ulteriori informazioni e documentazione  anche in momenti successivi alla conclusione del progetto.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it-IT" sz="950" dirty="0" smtClean="0"/>
              <a:t>I risultati dell’attività di monitoraggio e valutazione potranno essere resi pubblici, anche attraverso il sito internet e utilizzati ai fini di analisi, studi e ricerche.</a:t>
            </a:r>
          </a:p>
          <a:p>
            <a:pPr marL="0" indent="0" algn="just">
              <a:spcBef>
                <a:spcPts val="0"/>
              </a:spcBef>
              <a:buClr>
                <a:srgbClr val="003195"/>
              </a:buClr>
              <a:buNone/>
            </a:pPr>
            <a:r>
              <a:rPr lang="it-IT" sz="950" dirty="0" smtClean="0"/>
              <a:t>Lo stesso Istituto capofila erogherà i relativi importi ai singoli Istituti, sulla base delle risorse stanziate.</a:t>
            </a:r>
          </a:p>
          <a:p>
            <a:pPr marL="0" indent="0" algn="just">
              <a:spcBef>
                <a:spcPts val="0"/>
              </a:spcBef>
              <a:buClr>
                <a:srgbClr val="003195"/>
              </a:buClr>
              <a:buNone/>
            </a:pPr>
            <a:r>
              <a:rPr lang="it-IT" sz="950" dirty="0" smtClean="0"/>
              <a:t>Dovranno </a:t>
            </a:r>
            <a:r>
              <a:rPr lang="it-IT" sz="950" dirty="0"/>
              <a:t>inoltre essere consegnati alla Fondazione tutti gli allegati previsti nel Sistema Crescere Insieme.</a:t>
            </a:r>
          </a:p>
          <a:p>
            <a:pPr marL="0" indent="0" algn="just">
              <a:spcBef>
                <a:spcPts val="0"/>
              </a:spcBef>
              <a:buClr>
                <a:srgbClr val="003195"/>
              </a:buClr>
              <a:buNone/>
            </a:pPr>
            <a:r>
              <a:rPr lang="it-IT" sz="950" dirty="0" smtClean="0"/>
              <a:t>L’attività prevista per il progetto dovrà essere completata entro il 31.12.2020.</a:t>
            </a:r>
            <a:endParaRPr lang="it-IT" sz="950" dirty="0"/>
          </a:p>
          <a:p>
            <a:pPr marL="0" indent="0" algn="just">
              <a:spcBef>
                <a:spcPts val="0"/>
              </a:spcBef>
              <a:buClr>
                <a:srgbClr val="003195"/>
              </a:buClr>
              <a:buNone/>
            </a:pPr>
            <a:r>
              <a:rPr lang="it-IT" sz="950" dirty="0"/>
              <a:t>Il Consiglio di Amministrazione ha redatto un Manuale di rendicontazione, pubblicato sul sito internet della Fondazione, che riporta dettagliate indicazioni rispetto alle procedure amministrative ed </a:t>
            </a:r>
            <a:r>
              <a:rPr lang="it-IT" sz="950" dirty="0" err="1"/>
              <a:t>erogative</a:t>
            </a:r>
            <a:r>
              <a:rPr lang="it-IT" sz="950" dirty="0"/>
              <a:t> cui il soggetto beneficiario deve attenersi e alle spese considerate ammissibili</a:t>
            </a:r>
            <a:r>
              <a:rPr lang="it-IT" sz="950" dirty="0" smtClean="0"/>
              <a:t>.</a:t>
            </a:r>
          </a:p>
          <a:p>
            <a:pPr marL="0" indent="0" algn="just">
              <a:spcBef>
                <a:spcPts val="0"/>
              </a:spcBef>
              <a:buClr>
                <a:srgbClr val="003195"/>
              </a:buClr>
              <a:buNone/>
            </a:pPr>
            <a:r>
              <a:rPr lang="it-IT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____________________________________________________</a:t>
            </a:r>
            <a:endParaRPr lang="it-IT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algn="just">
              <a:spcBef>
                <a:spcPts val="1200"/>
              </a:spcBef>
              <a:buClr>
                <a:srgbClr val="003195"/>
              </a:buClr>
              <a:buNone/>
            </a:pPr>
            <a:r>
              <a:rPr lang="it-IT" sz="950" dirty="0"/>
              <a:t>Fondazione Cassa di Risparmio di Gorizia</a:t>
            </a:r>
          </a:p>
          <a:p>
            <a:pPr marL="0" indent="0" algn="just">
              <a:spcBef>
                <a:spcPts val="0"/>
              </a:spcBef>
              <a:buClr>
                <a:srgbClr val="003195"/>
              </a:buClr>
              <a:buNone/>
            </a:pPr>
            <a:r>
              <a:rPr lang="it-IT" sz="950" dirty="0"/>
              <a:t>Via Carducci, 2 – 34170 Gorizia</a:t>
            </a:r>
          </a:p>
          <a:p>
            <a:pPr marL="0" indent="0" algn="just">
              <a:spcBef>
                <a:spcPts val="0"/>
              </a:spcBef>
              <a:buClr>
                <a:srgbClr val="003195"/>
              </a:buClr>
              <a:buNone/>
            </a:pPr>
            <a:r>
              <a:rPr lang="it-IT" sz="950" dirty="0"/>
              <a:t>Tel. 0481/537111 Fax 0481/534354</a:t>
            </a:r>
          </a:p>
          <a:p>
            <a:pPr marL="0" indent="0" algn="just">
              <a:spcBef>
                <a:spcPts val="0"/>
              </a:spcBef>
              <a:buClr>
                <a:srgbClr val="003195"/>
              </a:buClr>
              <a:buNone/>
            </a:pPr>
            <a:r>
              <a:rPr lang="it-IT" sz="950" dirty="0"/>
              <a:t>Mail:  rol@fondazionecarigo.it</a:t>
            </a:r>
          </a:p>
          <a:p>
            <a:pPr marL="0" indent="0" algn="just">
              <a:spcBef>
                <a:spcPts val="0"/>
              </a:spcBef>
              <a:buClr>
                <a:srgbClr val="003195"/>
              </a:buClr>
              <a:buNone/>
            </a:pPr>
            <a:r>
              <a:rPr lang="it-IT" sz="950" dirty="0"/>
              <a:t>Sito web:  </a:t>
            </a:r>
            <a:r>
              <a:rPr lang="it-IT" sz="1000" dirty="0" smtClean="0">
                <a:hlinkClick r:id="rId2"/>
              </a:rPr>
              <a:t>www.fondazionecarigo.it</a:t>
            </a:r>
            <a:endParaRPr lang="it-IT" sz="1000" i="1" u="sng" dirty="0"/>
          </a:p>
        </p:txBody>
      </p:sp>
      <p:sp>
        <p:nvSpPr>
          <p:cNvPr id="5" name="Segnaposto testo 2"/>
          <p:cNvSpPr txBox="1">
            <a:spLocks/>
          </p:cNvSpPr>
          <p:nvPr/>
        </p:nvSpPr>
        <p:spPr>
          <a:xfrm>
            <a:off x="283808" y="6948264"/>
            <a:ext cx="1771650" cy="129614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spcAft>
                <a:spcPts val="1000"/>
              </a:spcAft>
              <a:buClr>
                <a:schemeClr val="accent1"/>
              </a:buClr>
              <a:buSzPct val="85000"/>
              <a:buFont typeface="Wingdings 2"/>
              <a:buNone/>
              <a:defRPr kumimoji="0"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None/>
              <a:defRPr kumimoji="0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None/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None/>
              <a:defRPr kumimoji="0"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None/>
              <a:defRPr kumimoji="0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sz="1200" b="1" dirty="0">
              <a:latin typeface="+mj-lt"/>
            </a:endParaRP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D657D-3DD9-4B43-8C62-6B8B1DCD1F98}" type="slidenum">
              <a:rPr lang="it-IT" smtClean="0"/>
              <a:t>3</a:t>
            </a:fld>
            <a:endParaRPr lang="it-IT"/>
          </a:p>
        </p:txBody>
      </p:sp>
      <p:sp>
        <p:nvSpPr>
          <p:cNvPr id="6" name="Segnaposto testo 2"/>
          <p:cNvSpPr>
            <a:spLocks noGrp="1"/>
          </p:cNvSpPr>
          <p:nvPr>
            <p:ph type="body" idx="2"/>
          </p:nvPr>
        </p:nvSpPr>
        <p:spPr>
          <a:xfrm>
            <a:off x="283808" y="1259632"/>
            <a:ext cx="1771650" cy="720080"/>
          </a:xfrm>
        </p:spPr>
        <p:txBody>
          <a:bodyPr>
            <a:normAutofit lnSpcReduction="10000"/>
          </a:bodyPr>
          <a:lstStyle/>
          <a:p>
            <a:r>
              <a:rPr lang="it-IT" sz="1100" b="1" dirty="0" smtClean="0"/>
              <a:t>MODALIT</a:t>
            </a:r>
            <a:r>
              <a:rPr lang="it-IT" sz="1100" b="1" dirty="0"/>
              <a:t>À</a:t>
            </a:r>
            <a:r>
              <a:rPr lang="it-IT" sz="1100" b="1" dirty="0" smtClean="0"/>
              <a:t>  </a:t>
            </a:r>
            <a:r>
              <a:rPr lang="it-IT" sz="1100" b="1" dirty="0"/>
              <a:t>DI PRESENTAZIONE DELLE  </a:t>
            </a:r>
            <a:r>
              <a:rPr lang="it-IT" sz="1100" b="1" dirty="0" smtClean="0"/>
              <a:t>RICHIESTE</a:t>
            </a:r>
          </a:p>
          <a:p>
            <a:endParaRPr lang="it-IT" sz="1200" b="1" dirty="0"/>
          </a:p>
          <a:p>
            <a:endParaRPr lang="it-IT" dirty="0"/>
          </a:p>
        </p:txBody>
      </p:sp>
      <p:sp>
        <p:nvSpPr>
          <p:cNvPr id="9" name="Segnaposto testo 2"/>
          <p:cNvSpPr txBox="1">
            <a:spLocks/>
          </p:cNvSpPr>
          <p:nvPr/>
        </p:nvSpPr>
        <p:spPr>
          <a:xfrm>
            <a:off x="283808" y="2267744"/>
            <a:ext cx="1771650" cy="57606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spcAft>
                <a:spcPts val="1000"/>
              </a:spcAft>
              <a:buClr>
                <a:schemeClr val="accent1"/>
              </a:buClr>
              <a:buSzPct val="85000"/>
              <a:buFont typeface="Wingdings 2"/>
              <a:buNone/>
              <a:defRPr kumimoji="0" sz="1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None/>
              <a:defRPr kumimoji="0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None/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None/>
              <a:defRPr kumimoji="0"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None/>
              <a:defRPr kumimoji="0"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100" b="1" dirty="0" smtClean="0"/>
              <a:t>ISTRUTTORIA E VALUTAZIONE</a:t>
            </a:r>
          </a:p>
          <a:p>
            <a:endParaRPr lang="it-IT" sz="1200" b="1" dirty="0" smtClean="0"/>
          </a:p>
          <a:p>
            <a:endParaRPr lang="it-IT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283808" y="3059832"/>
            <a:ext cx="163302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b="1" dirty="0">
                <a:solidFill>
                  <a:srgbClr val="FFFFFF"/>
                </a:solidFill>
              </a:rPr>
              <a:t>MONITORAGGIO</a:t>
            </a:r>
          </a:p>
          <a:p>
            <a:endParaRPr lang="it-IT" sz="11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257420" y="3779912"/>
            <a:ext cx="17349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>
                <a:solidFill>
                  <a:srgbClr val="FFFFFF"/>
                </a:solidFill>
              </a:rPr>
              <a:t>EROGAZIONE</a:t>
            </a:r>
            <a:r>
              <a:rPr lang="it-IT" b="1" dirty="0" smtClean="0">
                <a:solidFill>
                  <a:srgbClr val="FFFFFF"/>
                </a:solidFill>
              </a:rPr>
              <a:t> </a:t>
            </a:r>
            <a:r>
              <a:rPr lang="it-IT" sz="1200" b="1" dirty="0">
                <a:solidFill>
                  <a:srgbClr val="FFFFFF"/>
                </a:solidFill>
              </a:rPr>
              <a:t>DEL CONTRIBUTO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482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tà">
  <a:themeElements>
    <a:clrScheme name="bandi/programmi">
      <a:dk1>
        <a:sysClr val="windowText" lastClr="000000"/>
      </a:dk1>
      <a:lt1>
        <a:sysClr val="window" lastClr="FFFFFF"/>
      </a:lt1>
      <a:dk2>
        <a:srgbClr val="F2F2F2"/>
      </a:dk2>
      <a:lt2>
        <a:srgbClr val="FFFFFF"/>
      </a:lt2>
      <a:accent1>
        <a:srgbClr val="003195"/>
      </a:accent1>
      <a:accent2>
        <a:srgbClr val="E40059"/>
      </a:accent2>
      <a:accent3>
        <a:srgbClr val="003195"/>
      </a:accent3>
      <a:accent4>
        <a:srgbClr val="003195"/>
      </a:accent4>
      <a:accent5>
        <a:srgbClr val="003195"/>
      </a:accent5>
      <a:accent6>
        <a:srgbClr val="003195"/>
      </a:accent6>
      <a:hlink>
        <a:srgbClr val="003195"/>
      </a:hlink>
      <a:folHlink>
        <a:srgbClr val="003195"/>
      </a:folHlink>
    </a:clrScheme>
    <a:fontScheme name="Città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ttà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2904</TotalTime>
  <Words>907</Words>
  <Application>Microsoft Office PowerPoint</Application>
  <PresentationFormat>Presentazione su schermo (4:3)</PresentationFormat>
  <Paragraphs>66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Città</vt:lpstr>
      <vt:lpstr>Presentazione standard di PowerPoint</vt:lpstr>
      <vt:lpstr>      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BANDO CRESCITA 2017</dc:title>
  <dc:creator>UTENTE5</dc:creator>
  <cp:lastModifiedBy>UTENTE8</cp:lastModifiedBy>
  <cp:revision>183</cp:revision>
  <cp:lastPrinted>2019-09-27T09:29:50Z</cp:lastPrinted>
  <dcterms:created xsi:type="dcterms:W3CDTF">2017-02-08T11:38:12Z</dcterms:created>
  <dcterms:modified xsi:type="dcterms:W3CDTF">2019-09-27T11:25:13Z</dcterms:modified>
</cp:coreProperties>
</file>